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6" r:id="rId1"/>
  </p:sldMasterIdLst>
  <p:notesMasterIdLst>
    <p:notesMasterId r:id="rId71"/>
  </p:notesMasterIdLst>
  <p:sldIdLst>
    <p:sldId id="260" r:id="rId2"/>
    <p:sldId id="310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315" r:id="rId15"/>
    <p:sldId id="322" r:id="rId16"/>
    <p:sldId id="276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24" r:id="rId27"/>
    <p:sldId id="325" r:id="rId28"/>
    <p:sldId id="326" r:id="rId29"/>
    <p:sldId id="327" r:id="rId30"/>
    <p:sldId id="328" r:id="rId31"/>
    <p:sldId id="329" r:id="rId32"/>
    <p:sldId id="330" r:id="rId33"/>
    <p:sldId id="323" r:id="rId34"/>
    <p:sldId id="285" r:id="rId35"/>
    <p:sldId id="286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1" r:id="rId56"/>
    <p:sldId id="312" r:id="rId57"/>
    <p:sldId id="313" r:id="rId58"/>
    <p:sldId id="314" r:id="rId59"/>
    <p:sldId id="316" r:id="rId60"/>
    <p:sldId id="317" r:id="rId61"/>
    <p:sldId id="318" r:id="rId62"/>
    <p:sldId id="319" r:id="rId63"/>
    <p:sldId id="320" r:id="rId64"/>
    <p:sldId id="321" r:id="rId65"/>
    <p:sldId id="331" r:id="rId66"/>
    <p:sldId id="309" r:id="rId67"/>
    <p:sldId id="258" r:id="rId68"/>
    <p:sldId id="273" r:id="rId69"/>
    <p:sldId id="274" r:id="rId7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2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19" autoAdjust="0"/>
  </p:normalViewPr>
  <p:slideViewPr>
    <p:cSldViewPr>
      <p:cViewPr>
        <p:scale>
          <a:sx n="100" d="100"/>
          <a:sy n="100" d="100"/>
        </p:scale>
        <p:origin x="-294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2292-71B5-462F-B2EF-C0579AB5374A}" type="datetimeFigureOut">
              <a:rPr lang="zh-CN" altLang="en-US" smtClean="0"/>
              <a:t>2017-10-18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D2E12-5522-4FC9-A3CD-4EBAC0B6EE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39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D2E12-5522-4FC9-A3CD-4EBAC0B6EE51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63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438400"/>
            <a:ext cx="9009063" cy="1052513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mtClea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585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585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BD6C208-DE87-49EC-9C94-2AF53D3B582F}" type="datetime1">
              <a:rPr lang="zh-CN" altLang="en-US" smtClean="0">
                <a:solidFill>
                  <a:srgbClr val="333333"/>
                </a:solidFill>
              </a:rPr>
              <a:t>2017-10-18</a:t>
            </a:fld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333333"/>
                </a:solidFill>
              </a:rPr>
              <a:t>机器学习导论</a:t>
            </a:r>
            <a:endParaRPr lang="en-US" altLang="zh-CN">
              <a:solidFill>
                <a:srgbClr val="333333"/>
              </a:solidFill>
            </a:endParaRPr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B3C5A7F-F833-4459-9A85-357A3044CDC1}" type="slidenum">
              <a:rPr lang="en-US" altLang="zh-CN" smtClean="0">
                <a:solidFill>
                  <a:srgbClr val="333333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7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BB0B6-3C61-4CFC-9F47-623A66129309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373700-E53C-4BE1-90AF-C264006825C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366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214313"/>
            <a:ext cx="1951038" cy="5918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214313"/>
            <a:ext cx="5700712" cy="5918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382117-E6A4-47EB-9FEB-8C3ECB1975CE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7E75D9-EE00-4A15-8075-34D4EE7907B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709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0B8EF8-E03E-4E34-9F9E-EECE5D18EE2A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2CCEF-25BF-4DDB-BBE6-413E481E1BFB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944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50938" y="214313"/>
            <a:ext cx="7804150" cy="591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CC120-8542-4E5A-942F-7EA254CCA29D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BDE8D-7172-410F-ABBC-3982E19E7EB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202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1150938" y="214313"/>
            <a:ext cx="7793037" cy="146208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1826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5145088" y="20177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11826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45088" y="4151313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0746BF-5045-4F10-A89D-C9F5BEB06084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5DBF39-70BC-4C7A-B6D6-BC91FE641C1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938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BD394F-F3CC-4837-8A57-5284DD08FB03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724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E263A-EE99-4D91-A258-E809177FD52B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7D7C6E-B65B-47B0-845A-EA061397D45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459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2017713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90AAD1-3F2A-433B-86C3-BAEA0EAC8D0F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49126D-0AFC-4BE4-8A4C-37459F8B817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312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E08D75-708C-434A-A877-8449A9E90B6C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99990-C4A4-460E-ACE2-9BD2ED9093B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75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AE16E-F2F8-4886-A057-94E3540E9C3E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CC24F-789A-4A17-BA32-DE809571727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509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09A93F-579F-4C6B-AB53-8D9A2B6BA5FC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D3AEBC-0C39-4ED8-BBF7-649E425A9176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236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B63893-5306-41AD-BA73-23A44AAE2362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2D2C20-8F76-4C90-8925-A23544AD928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78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FF9DC0-2B52-4D35-8FC1-FB4E32583654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5D4185-E99E-4445-8AA6-E370E94E115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253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1098550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10985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1520825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15208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14478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990600"/>
            <a:ext cx="31750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781175"/>
            <a:ext cx="8226425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endParaRPr kumimoji="1" lang="zh-CN" altLang="zh-CN" sz="2400" smtClean="0">
              <a:solidFill>
                <a:srgbClr val="000000"/>
              </a:solidFill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1462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82688" y="2017713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4827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620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0D5CCB-0DBF-4E52-97A0-7DE3800F53E5}" type="datetime1">
              <a:rPr lang="zh-CN" altLang="en-US" smtClean="0">
                <a:solidFill>
                  <a:srgbClr val="000000"/>
                </a:solidFill>
              </a:rPr>
              <a:t>2017-10-18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8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mtClean="0">
                <a:solidFill>
                  <a:srgbClr val="000000"/>
                </a:solidFill>
              </a:rPr>
              <a:t>机器学习导论</a:t>
            </a: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482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42150" y="624363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633D05-2C7E-42C1-A2C3-7CA29C7A9DF6}" type="slidenum">
              <a:rPr lang="en-US" altLang="zh-CN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19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7" Type="http://schemas.openxmlformats.org/officeDocument/2006/relationships/image" Target="../media/image8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mp"/><Relationship Id="rId5" Type="http://schemas.openxmlformats.org/officeDocument/2006/relationships/image" Target="../media/image6.tmp"/><Relationship Id="rId4" Type="http://schemas.openxmlformats.org/officeDocument/2006/relationships/image" Target="../media/image5.tm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tmp"/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m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tmp"/><Relationship Id="rId4" Type="http://schemas.openxmlformats.org/officeDocument/2006/relationships/image" Target="../media/image64.tmp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朴素贝叶斯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Naive Bayes</a:t>
            </a:r>
            <a:endParaRPr lang="en-US" altLang="zh-CN" sz="2800" dirty="0" smtClean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226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高斯函数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87824" y="2204864"/>
                <a:ext cx="2688108" cy="6896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b="0" i="1" smtClean="0">
                                      <a:latin typeface="Cambria Math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∙</m:t>
                      </m:r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altLang="zh-CN" i="1" smtClean="0">
                                  <a:latin typeface="Cambria Math"/>
                                  <a:ea typeface="Cambria Math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r>
                                <m:rPr>
                                  <m:brk m:alnAt="63"/>
                                </m:rPr>
                                <a:rPr lang="en-US" altLang="zh-CN" b="0" i="1" smtClean="0">
                                  <a:latin typeface="Cambria Math"/>
                                  <a:ea typeface="Cambria Math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fPr>
                                <m:num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/>
                                          <a:ea typeface="Cambria Math"/>
                                        </a:rPr>
                                        <m:t>𝑥</m:t>
                                      </m:r>
                                      <m:r>
                                        <a:rPr lang="en-US" altLang="zh-CN" b="0" i="1" smtClean="0">
                                          <a:latin typeface="Cambria Math"/>
                                          <a:ea typeface="Cambria Math"/>
                                        </a:rPr>
                                        <m:t>−</m:t>
                                      </m:r>
                                      <m:r>
                                        <a:rPr lang="zh-CN" alt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𝜇</m:t>
                                      </m:r>
                                    </m:e>
                                  </m:d>
                                  <m:r>
                                    <a:rPr lang="en-US" altLang="zh-CN" b="0" i="1" baseline="30000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b="0" i="1" smtClean="0">
                                          <a:latin typeface="Cambria Math"/>
                                          <a:ea typeface="Cambria Math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box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04864"/>
                <a:ext cx="2688108" cy="68961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259632" y="3212976"/>
            <a:ext cx="63326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假设训练样本中有</a:t>
            </a:r>
            <a:r>
              <a:rPr lang="en-US" altLang="zh-CN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m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个来自于</a:t>
            </a:r>
            <a:r>
              <a:rPr lang="en-US" altLang="zh-CN" sz="24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y</a:t>
            </a:r>
            <a:r>
              <a:rPr lang="en-US" altLang="zh-CN" sz="2400" spc="-5" baseline="-25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i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类，则均值：</a:t>
            </a:r>
            <a:endParaRPr lang="en-US" altLang="zh-CN" sz="2400" spc="-5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59632" y="4784179"/>
            <a:ext cx="1118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方差：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563888" y="3861048"/>
                <a:ext cx="142975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/>
                        </a:rPr>
                        <m:t>𝜇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𝑚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88" y="3861048"/>
                <a:ext cx="1429750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59832" y="5157192"/>
                <a:ext cx="249953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box>
                        <m:box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−1</m:t>
                              </m:r>
                            </m:den>
                          </m:f>
                        </m:e>
                      </m:box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𝜇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832" y="5157192"/>
                <a:ext cx="2499530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9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组合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高斯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55776" y="1772816"/>
                <a:ext cx="374391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𝑥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(2</m:t>
                              </m:r>
                              <m:r>
                                <a:rPr lang="zh-CN" altLang="en-US" b="0" i="1" smtClean="0">
                                  <a:latin typeface="Cambria Math"/>
                                </a:rPr>
                                <m:t>𝜋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𝑚</m:t>
                              </m:r>
                            </m:sup>
                          </m:sSup>
                        </m:den>
                      </m:f>
                      <m:r>
                        <a:rPr lang="en-US" altLang="zh-CN" i="1" smtClean="0">
                          <a:latin typeface="Cambria Math"/>
                          <a:ea typeface="Cambria Math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  <a:ea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/>
                                  <a:ea typeface="Cambria Math"/>
                                </a:rPr>
                                <m:t>−</m:t>
                              </m:r>
                              <m:box>
                                <m:boxPr>
                                  <m:ctrlP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</m:ctrlPr>
                                </m:boxPr>
                                <m:e>
                                  <m:argPr>
                                    <m:argSz m:val="-1"/>
                                  </m:argPr>
                                  <m:r>
                                    <m:rPr>
                                      <m:brk m:alnAt="63"/>
                                    </m:rPr>
                                    <a:rPr lang="en-US" altLang="zh-CN" i="1">
                                      <a:latin typeface="Cambria Math"/>
                                      <a:ea typeface="Cambria Math"/>
                                    </a:rPr>
                                    <m:t> </m:t>
                                  </m:r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/>
                                          <a:ea typeface="Cambria Math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ctrlPr>
                                            <a:rPr lang="en-US" altLang="zh-CN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latin typeface="Cambria Math"/>
                                              <a:ea typeface="Cambria Math"/>
                                            </a:rPr>
                                            <m:t>𝑥</m:t>
                                          </m:r>
                                          <m:r>
                                            <a:rPr lang="en-US" altLang="zh-CN" i="1">
                                              <a:latin typeface="Cambria Math"/>
                                              <a:ea typeface="Cambria Math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i="1" baseline="30000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/>
                                          <a:ea typeface="Cambria Math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/>
                                              <a:ea typeface="Cambria Math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box>
                            </m:sup>
                          </m:sSup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1772816"/>
                <a:ext cx="3743910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436880" y="2636912"/>
            <a:ext cx="11188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其中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339752" y="2699628"/>
                <a:ext cx="25231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𝜎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max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/>
                            </a:rPr>
                            <m:t>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latin typeface="Cambria Math"/>
                            </a:rPr>
                            <m:t>min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)/</m:t>
                      </m:r>
                      <m:r>
                        <a:rPr lang="en-US" altLang="zh-CN" b="0" i="1" smtClean="0">
                          <a:latin typeface="Cambria Math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2699628"/>
                <a:ext cx="252312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140968"/>
            <a:ext cx="3030286" cy="3533006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83" y="4077072"/>
            <a:ext cx="3795337" cy="1467683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4066550" y="4734331"/>
            <a:ext cx="504056" cy="3462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28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连续属性的例子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204864"/>
            <a:ext cx="7524328" cy="417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1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连续属性的例子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21" y="2060848"/>
            <a:ext cx="7201906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33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多项式函数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6" name="Picture 2" descr="http://img.blog.csdn.net/201608260920426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534" y="1851248"/>
            <a:ext cx="521017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5672251"/>
            <a:ext cx="4839939" cy="70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2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3608" y="1412776"/>
            <a:ext cx="7436172" cy="1981200"/>
          </a:xfrm>
        </p:spPr>
        <p:txBody>
          <a:bodyPr/>
          <a:lstStyle/>
          <a:p>
            <a:pPr algn="ctr" eaLnBrk="1" hangingPunct="1"/>
            <a:r>
              <a:rPr lang="en-US" altLang="zh-CN" sz="48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 </a:t>
            </a:r>
            <a:r>
              <a:rPr lang="en-US" altLang="zh-CN" sz="48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Time</a:t>
            </a:r>
            <a:endParaRPr lang="en-US" altLang="zh-CN" sz="2800" dirty="0" smtClean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862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文本分类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Text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364197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垃圾邮件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的例子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539552" y="2492896"/>
            <a:ext cx="7734934" cy="203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样本：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1000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封邮件，</a:t>
            </a:r>
            <a:r>
              <a:rPr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每个邮件被标记为垃圾</a:t>
            </a:r>
            <a:r>
              <a:rPr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邮件或者非垃圾邮件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69900" marR="5080" indent="-457200">
              <a:lnSpc>
                <a:spcPct val="100000"/>
              </a:lnSpc>
              <a:spcBef>
                <a:spcPts val="720"/>
              </a:spcBef>
              <a:buFont typeface="Arial" panose="020B0604020202020204" pitchFamily="34" charset="0"/>
              <a:buChar char="•"/>
              <a:tabLst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分类目标：给定</a:t>
            </a:r>
            <a:r>
              <a:rPr sz="24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第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1001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封邮件，</a:t>
            </a:r>
            <a:r>
              <a:rPr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确定它是垃</a:t>
            </a:r>
            <a:r>
              <a:rPr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圾邮件还是非垃圾邮件</a:t>
            </a: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25"/>
              </a:spcBef>
              <a:tabLst>
                <a:tab pos="482600" algn="l"/>
              </a:tabLst>
            </a:pPr>
            <a:endParaRPr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417938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5668" y="1988840"/>
            <a:ext cx="7684770" cy="429207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类别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垃圾邮件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550" spc="0" baseline="-212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，非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垃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圾邮</a:t>
            </a:r>
            <a:r>
              <a:rPr sz="26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件</a:t>
            </a:r>
            <a:r>
              <a:rPr sz="26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550" spc="0" baseline="-212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endParaRPr sz="2550" baseline="-21241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69900" indent="-4572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词汇表，两种建立方法：</a:t>
            </a:r>
          </a:p>
          <a:p>
            <a:pPr marL="826135" lvl="1" indent="-342900">
              <a:lnSpc>
                <a:spcPct val="100000"/>
              </a:lnSpc>
              <a:spcBef>
                <a:spcPts val="15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使用现成的单词词典；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826135" lvl="1" indent="-342900">
              <a:lnSpc>
                <a:spcPct val="100000"/>
              </a:lnSpc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将所有邮件中出现的单词都统计出来，得到词典。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826135" lvl="1" indent="-342900">
              <a:lnSpc>
                <a:spcPts val="2630"/>
              </a:lnSpc>
              <a:buFont typeface="Wingdings" panose="05000000000000000000" pitchFamily="2" charset="2"/>
              <a:buChar char="Ø"/>
              <a:tabLst>
                <a:tab pos="920750" algn="l"/>
                <a:tab pos="921385" algn="l"/>
              </a:tabLst>
            </a:pPr>
            <a:r>
              <a:rPr sz="22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记单词数目为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69900" indent="-457200">
              <a:lnSpc>
                <a:spcPts val="3110"/>
              </a:lnSpc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将每个邮件</a:t>
            </a:r>
            <a:r>
              <a:rPr sz="26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映射成维度为</a:t>
            </a:r>
            <a:r>
              <a:rPr sz="26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的向</a:t>
            </a:r>
            <a:r>
              <a:rPr sz="26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量</a:t>
            </a:r>
            <a:r>
              <a:rPr sz="26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826135" marR="5080" lvl="1" indent="-342900">
              <a:lnSpc>
                <a:spcPct val="80000"/>
              </a:lnSpc>
              <a:spcBef>
                <a:spcPts val="545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若单词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w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在邮件</a:t>
            </a:r>
            <a:r>
              <a:rPr sz="2200" spc="-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中出现过，则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=1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，否则，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=0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。即邮 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件的向量化：</a:t>
            </a:r>
            <a:r>
              <a:rPr sz="22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</a:t>
            </a:r>
            <a:r>
              <a:rPr sz="22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(x</a:t>
            </a:r>
            <a:r>
              <a:rPr sz="2175" spc="-7" baseline="-21072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2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,x</a:t>
            </a:r>
            <a:r>
              <a:rPr sz="2175" spc="-7" baseline="-21072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……x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469900" indent="-457200">
              <a:lnSpc>
                <a:spcPts val="3105"/>
              </a:lnSpc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贝叶斯公式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P(c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6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</a:t>
            </a:r>
            <a:r>
              <a:rPr sz="26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c)*P(c)</a:t>
            </a:r>
            <a:r>
              <a:rPr sz="2600" spc="-4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/</a:t>
            </a:r>
            <a:r>
              <a:rPr sz="26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600" b="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6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</a:p>
          <a:p>
            <a:pPr marL="826135" lvl="1" indent="-342900">
              <a:lnSpc>
                <a:spcPct val="100000"/>
              </a:lnSpc>
              <a:spcBef>
                <a:spcPts val="30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)*P(c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 /</a:t>
            </a:r>
            <a:r>
              <a:rPr sz="2200" spc="6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826135" lvl="1" indent="-342900">
              <a:lnSpc>
                <a:spcPts val="2635"/>
              </a:lnSpc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)*P(c</a:t>
            </a:r>
            <a:r>
              <a:rPr sz="2175" spc="-7" baseline="-21072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 /</a:t>
            </a:r>
            <a:r>
              <a:rPr sz="2200" spc="6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2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2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endParaRPr lang="en-US"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826135" lvl="1" indent="-342900">
              <a:lnSpc>
                <a:spcPts val="2635"/>
              </a:lnSpc>
              <a:buFont typeface="Wingdings" panose="05000000000000000000" pitchFamily="2" charset="2"/>
              <a:buChar char="Ø"/>
              <a:tabLst>
                <a:tab pos="920750" algn="l"/>
                <a:tab pos="921385" algn="l"/>
              </a:tabLst>
            </a:pPr>
            <a:r>
              <a:rPr sz="21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注意</a:t>
            </a:r>
            <a:r>
              <a:rPr lang="zh-CN" altLang="en-US" sz="21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1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这里</a:t>
            </a:r>
            <a:r>
              <a:rPr sz="2100" b="1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是向量</a:t>
            </a:r>
            <a:endParaRPr sz="21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95901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分解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467544" y="2072818"/>
            <a:ext cx="7777480" cy="4125488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1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pc="-5" dirty="0" err="1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b="1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</a:t>
            </a:r>
            <a:r>
              <a:rPr sz="21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c)*P(c) / P(</a:t>
            </a:r>
            <a:r>
              <a:rPr sz="2100" b="1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endParaRPr sz="21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254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100" b="1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 err="1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,x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…x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c)=P(x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c)*P(x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c)…P(x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c)</a:t>
            </a:r>
            <a:endParaRPr sz="21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920750" indent="-437515">
              <a:lnSpc>
                <a:spcPct val="100000"/>
              </a:lnSpc>
              <a:spcBef>
                <a:spcPts val="170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特征条件独立假设</a:t>
            </a:r>
          </a:p>
          <a:p>
            <a:pPr marL="355600" indent="-342900">
              <a:lnSpc>
                <a:spcPct val="100000"/>
              </a:lnSpc>
              <a:spcBef>
                <a:spcPts val="32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100" b="1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,x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…x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)*P(x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)…P(x</a:t>
            </a:r>
            <a:r>
              <a:rPr sz="2100" spc="-7" baseline="-198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1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endParaRPr sz="21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920750" indent="-437515">
              <a:lnSpc>
                <a:spcPct val="100000"/>
              </a:lnSpc>
              <a:spcBef>
                <a:spcPts val="175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特征独立假设</a:t>
            </a:r>
            <a:endParaRPr sz="20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355600" indent="-342900">
              <a:lnSpc>
                <a:spcPct val="100000"/>
              </a:lnSpc>
              <a:spcBef>
                <a:spcPts val="250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1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带入公式</a:t>
            </a:r>
            <a:r>
              <a:rPr sz="21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sz="2100" spc="-2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</a:t>
            </a: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1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pc="-5" dirty="0" err="1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b="1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)=P(</a:t>
            </a:r>
            <a:r>
              <a:rPr sz="2100" b="1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pc="-5" dirty="0" err="1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1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1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)*P(c)</a:t>
            </a:r>
            <a:r>
              <a:rPr sz="2100" spc="-2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1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/ P(</a:t>
            </a:r>
            <a:r>
              <a:rPr sz="2100" b="1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21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</a:p>
          <a:p>
            <a:pPr marL="457200" indent="-457200">
              <a:lnSpc>
                <a:spcPct val="100000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endParaRPr sz="2600" dirty="0">
              <a:latin typeface="田氏保钓体简" panose="02010800040101010101" pitchFamily="2" charset="-122"/>
              <a:ea typeface="田氏保钓体简" panose="02010800040101010101" pitchFamily="2" charset="-122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1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等式右侧各项的含义：</a:t>
            </a:r>
          </a:p>
          <a:p>
            <a:pPr marL="920750" lvl="1" indent="-437515">
              <a:lnSpc>
                <a:spcPts val="2280"/>
              </a:lnSpc>
              <a:spcBef>
                <a:spcPts val="240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1950" baseline="-21367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1600" spc="-5" dirty="0" err="1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sz="20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1950" baseline="-21367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：在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195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此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题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目</a:t>
            </a:r>
            <a:r>
              <a:rPr sz="20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0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2000" spc="-5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要么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垃圾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邮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件</a:t>
            </a:r>
            <a:r>
              <a:rPr sz="20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0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要</a:t>
            </a:r>
            <a:r>
              <a:rPr sz="2000" spc="-1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么</a:t>
            </a:r>
            <a:r>
              <a:rPr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为非</a:t>
            </a:r>
            <a:r>
              <a:rPr sz="2000" spc="-1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垃</a:t>
            </a:r>
            <a:r>
              <a:rPr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圾邮件</a:t>
            </a:r>
            <a:r>
              <a:rPr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的前提下，第</a:t>
            </a:r>
            <a:r>
              <a:rPr sz="2000" spc="-2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个单</a:t>
            </a:r>
            <a:r>
              <a:rPr sz="20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词</a:t>
            </a:r>
            <a:r>
              <a:rPr sz="20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1950" spc="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0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出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现</a:t>
            </a:r>
            <a:r>
              <a:rPr sz="20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的概率</a:t>
            </a:r>
            <a:endParaRPr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920750" lvl="1" indent="-437515">
              <a:lnSpc>
                <a:spcPct val="100000"/>
              </a:lnSpc>
              <a:spcBef>
                <a:spcPts val="245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P(x</a:t>
            </a:r>
            <a:r>
              <a:rPr sz="195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：在所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有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样本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中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，单</a:t>
            </a:r>
            <a:r>
              <a:rPr sz="20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词</a:t>
            </a:r>
            <a:r>
              <a:rPr sz="20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x</a:t>
            </a:r>
            <a:r>
              <a:rPr sz="1950" spc="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i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出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现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的概率</a:t>
            </a:r>
          </a:p>
          <a:p>
            <a:pPr marL="920750" lvl="1" indent="-437515">
              <a:lnSpc>
                <a:spcPct val="100000"/>
              </a:lnSpc>
              <a:spcBef>
                <a:spcPts val="240"/>
              </a:spcBef>
              <a:buFont typeface="Wingdings" panose="05000000000000000000" pitchFamily="2" charset="2"/>
              <a:buChar char="ü"/>
              <a:tabLst>
                <a:tab pos="920750" algn="l"/>
                <a:tab pos="921385" algn="l"/>
              </a:tabLst>
            </a:pP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P(c</a:t>
            </a:r>
            <a:r>
              <a:rPr sz="195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000" spc="-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：在所有样本中，邮件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别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</a:t>
            </a:r>
            <a:r>
              <a:rPr sz="1950" baseline="-21367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j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出现</a:t>
            </a:r>
            <a:r>
              <a:rPr sz="20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的</a:t>
            </a:r>
            <a:r>
              <a:rPr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概率</a:t>
            </a:r>
          </a:p>
        </p:txBody>
      </p:sp>
    </p:spTree>
    <p:extLst>
      <p:ext uri="{BB962C8B-B14F-4D97-AF65-F5344CB8AC3E}">
        <p14:creationId xmlns:p14="http://schemas.microsoft.com/office/powerpoint/2010/main" val="33659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贝叶斯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5328592" cy="5007673"/>
          </a:xfrm>
          <a:prstGeom prst="rect">
            <a:avLst/>
          </a:prstGeom>
        </p:spPr>
      </p:pic>
      <p:pic>
        <p:nvPicPr>
          <p:cNvPr id="1026" name="Picture 2" descr="https://gss3.bdstatic.com/-Po3dSag_xI4khGkpoWK1HF6hhy/baike/w%3D268%3Bg%3D0/sign=301fdf7df8dcd100cd9cff274ab0202d/6a600c338744ebf81194114fd9f9d72a6159a7d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204864"/>
            <a:ext cx="1619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46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问题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1043608" y="2577108"/>
            <a:ext cx="6912768" cy="27840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Q1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：概率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为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0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怎么办？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50000"/>
              </a:lnSpc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Q2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小数乘积下溢出怎么办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？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50000"/>
              </a:lnSpc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Q3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使用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0/1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这种方式提取特征合理？</a:t>
            </a:r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355600" indent="-342900">
              <a:lnSpc>
                <a:spcPct val="150000"/>
              </a:lnSpc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</p:spTree>
    <p:extLst>
      <p:ext uri="{BB962C8B-B14F-4D97-AF65-F5344CB8AC3E}">
        <p14:creationId xmlns:p14="http://schemas.microsoft.com/office/powerpoint/2010/main" val="131930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Q1: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平滑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object 6"/>
          <p:cNvSpPr txBox="1"/>
          <p:nvPr/>
        </p:nvSpPr>
        <p:spPr>
          <a:xfrm>
            <a:off x="611560" y="2060848"/>
            <a:ext cx="7776864" cy="4548681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p(x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en-US" altLang="zh-CN" spc="-5" dirty="0">
                <a:latin typeface="Tw Cen MT Condensed Extra Bold" panose="020B0803020202020204" pitchFamily="34" charset="0"/>
                <a:ea typeface="田氏保钓体简" panose="02010800040101010101" pitchFamily="2" charset="-122"/>
                <a:cs typeface="Times New Roman"/>
              </a:rPr>
              <a:t>|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c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)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是指的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: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在垃圾邮件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c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这个类别中，单词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x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出现的概率。</a:t>
            </a:r>
          </a:p>
          <a:p>
            <a:pPr marL="12700"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x</a:t>
            </a:r>
            <a:r>
              <a:rPr lang="en-US" altLang="zh-CN" sz="20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是待考察的邮件中的某个单词</a:t>
            </a:r>
          </a:p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定义符号</a:t>
            </a:r>
          </a:p>
          <a:p>
            <a:pPr marL="12700"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n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：在所有垃圾邮件中单词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x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出现的次数。如果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x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没有出现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过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，则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n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=0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</a:p>
          <a:p>
            <a:pPr marL="12700">
              <a:spcBef>
                <a:spcPts val="350"/>
              </a:spcBef>
              <a:tabLst>
                <a:tab pos="481965" algn="l"/>
              </a:tabLst>
            </a:pP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n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：属于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c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类的所有文档的出现过的单词总数目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spcBef>
                <a:spcPts val="350"/>
              </a:spcBef>
              <a:tabLst>
                <a:tab pos="481965" algn="l"/>
              </a:tabLst>
            </a:pP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得到公式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：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平滑：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spcBef>
                <a:spcPts val="350"/>
              </a:spcBef>
              <a:tabLst>
                <a:tab pos="481965" algn="l"/>
              </a:tabLst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        其中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N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是所有单词的数目。修正分母是为了保证概率和为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1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469900" indent="-4572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355600" indent="-342900">
              <a:spcBef>
                <a:spcPts val="350"/>
              </a:spcBef>
              <a:buFont typeface="Arial" panose="020B0604020202020204" pitchFamily="34" charset="0"/>
              <a:buChar char="•"/>
              <a:tabLst>
                <a:tab pos="481965" algn="l"/>
              </a:tabLst>
            </a:pPr>
            <a:endParaRPr sz="16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411760" y="4448278"/>
                <a:ext cx="1678023" cy="564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4448278"/>
                <a:ext cx="1678023" cy="56489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195736" y="5085184"/>
                <a:ext cx="2271776" cy="6001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𝛼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𝛼</m:t>
                          </m:r>
                          <m:r>
                            <a:rPr lang="zh-CN" altLang="en-US" b="0" i="1" smtClean="0">
                              <a:latin typeface="Cambria Math"/>
                            </a:rPr>
                            <m:t>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5085184"/>
                <a:ext cx="2271776" cy="60010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03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Q1: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拉普拉斯平滑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45137" y="3356992"/>
                <a:ext cx="2018951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BR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pt-BR" altLang="zh-C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+1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5137" y="3356992"/>
                <a:ext cx="2018951" cy="61734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39"/>
          <p:cNvSpPr txBox="1"/>
          <p:nvPr/>
        </p:nvSpPr>
        <p:spPr>
          <a:xfrm>
            <a:off x="1331640" y="1988840"/>
            <a:ext cx="7128792" cy="1034257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5"/>
              </a:spcBef>
              <a:buClr>
                <a:srgbClr val="CC0000"/>
              </a:buClr>
              <a:buSzPct val="97777"/>
              <a:tabLst>
                <a:tab pos="327025" algn="l"/>
              </a:tabLst>
            </a:pPr>
            <a:r>
              <a:rPr sz="3375" i="1" spc="-52" baseline="-7407" dirty="0">
                <a:latin typeface="Symbol"/>
                <a:cs typeface="Symbol"/>
              </a:rPr>
              <a:t></a:t>
            </a:r>
            <a:r>
              <a:rPr sz="3375" i="1" spc="112" baseline="-7407" dirty="0">
                <a:latin typeface="Times New Roman"/>
                <a:cs typeface="Times New Roman"/>
              </a:rPr>
              <a:t> </a:t>
            </a:r>
            <a:r>
              <a:rPr sz="3150" spc="75" baseline="-7936" dirty="0">
                <a:latin typeface="Symbol"/>
                <a:cs typeface="Symbol"/>
              </a:rPr>
              <a:t></a:t>
            </a:r>
            <a:r>
              <a:rPr sz="3150" spc="-472" baseline="-7936" dirty="0">
                <a:latin typeface="Times New Roman"/>
                <a:cs typeface="Times New Roman"/>
              </a:rPr>
              <a:t> </a:t>
            </a:r>
            <a:r>
              <a:rPr sz="3150" spc="60" baseline="-7936" dirty="0">
                <a:latin typeface="Times New Roman"/>
                <a:cs typeface="Times New Roman"/>
              </a:rPr>
              <a:t>1</a:t>
            </a:r>
            <a:r>
              <a:rPr sz="3150" spc="-434" baseline="-7936" dirty="0">
                <a:latin typeface="Times New Roman"/>
                <a:cs typeface="Times New Roman"/>
              </a:rPr>
              <a:t> 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称为</a:t>
            </a:r>
            <a:r>
              <a:rPr sz="22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Laplace</a:t>
            </a:r>
            <a:r>
              <a:rPr sz="22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平滑</a:t>
            </a:r>
            <a:r>
              <a:rPr lang="zh-CN" altLang="en-US" sz="22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。   </a:t>
            </a:r>
            <a:endParaRPr lang="en-US" altLang="zh-CN" sz="2200" spc="-5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buClr>
                <a:srgbClr val="CC0000"/>
              </a:buClr>
              <a:buSzPct val="97777"/>
              <a:tabLst>
                <a:tab pos="327025" algn="l"/>
              </a:tabLst>
            </a:pPr>
            <a:endParaRPr lang="en-US" sz="2200" i="1" spc="-5" baseline="-4938" dirty="0">
              <a:latin typeface="田氏保钓体简" panose="02010800040101010101" pitchFamily="2" charset="-122"/>
              <a:ea typeface="田氏保钓体简" panose="02010800040101010101" pitchFamily="2" charset="-122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  <a:buClr>
                <a:srgbClr val="CC0000"/>
              </a:buClr>
              <a:buSzPct val="97777"/>
              <a:tabLst>
                <a:tab pos="327025" algn="l"/>
              </a:tabLst>
            </a:pPr>
            <a:r>
              <a:rPr sz="3375" i="1" spc="-60" baseline="-4938" dirty="0" smtClean="0">
                <a:latin typeface="Symbol"/>
                <a:cs typeface="Symbol"/>
              </a:rPr>
              <a:t></a:t>
            </a:r>
            <a:r>
              <a:rPr sz="3375" i="1" spc="52" baseline="-4938" dirty="0" smtClean="0">
                <a:latin typeface="Times New Roman"/>
                <a:cs typeface="Times New Roman"/>
              </a:rPr>
              <a:t> </a:t>
            </a:r>
            <a:r>
              <a:rPr sz="3150" spc="75" baseline="-5291" dirty="0">
                <a:latin typeface="Symbol"/>
                <a:cs typeface="Symbol"/>
              </a:rPr>
              <a:t></a:t>
            </a:r>
            <a:r>
              <a:rPr sz="3150" spc="-480" baseline="-5291" dirty="0">
                <a:latin typeface="Times New Roman"/>
                <a:cs typeface="Times New Roman"/>
              </a:rPr>
              <a:t> </a:t>
            </a:r>
            <a:r>
              <a:rPr sz="3150" spc="209" baseline="-5291" dirty="0">
                <a:latin typeface="Times New Roman"/>
                <a:cs typeface="Times New Roman"/>
              </a:rPr>
              <a:t>1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称为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Lidstone</a:t>
            </a:r>
            <a:r>
              <a:rPr sz="22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PMingLiU"/>
              </a:rPr>
              <a:t>平滑。</a:t>
            </a:r>
            <a:endParaRPr sz="2200" dirty="0">
              <a:latin typeface="田氏保钓体简" panose="02010800040101010101" pitchFamily="2" charset="-122"/>
              <a:ea typeface="田氏保钓体简" panose="02010800040101010101" pitchFamily="2" charset="-122"/>
              <a:cs typeface="PMingLiU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87213" y="3453793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拉普拉斯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平滑：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99293" y="4437112"/>
            <a:ext cx="40927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同理，以同样的平滑方案处理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p(x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751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Q2: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对数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490257" y="3421641"/>
                <a:ext cx="2037289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57" y="3421641"/>
                <a:ext cx="2037289" cy="87126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5826" y="3474946"/>
                <a:ext cx="2484526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smtClean="0">
                              <a:latin typeface="Cambria Math"/>
                            </a:rPr>
                            <m:t>log</m:t>
                          </m:r>
                        </m:fName>
                        <m:e>
                          <m:r>
                            <a:rPr lang="en-US" altLang="zh-CN" i="1">
                              <a:latin typeface="Cambria Math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  <m:nary>
                            <m:naryPr>
                              <m:chr m:val="∏"/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𝑃</m:t>
                              </m:r>
                              <m:r>
                                <a:rPr lang="en-US" altLang="zh-CN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  <m:r>
                            <m:rPr>
                              <m:nor/>
                            </m:rPr>
                            <a:rPr lang="zh-CN" altLang="en-US" dirty="0"/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5826" y="3474946"/>
                <a:ext cx="2484526" cy="87126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699084" y="3349441"/>
                <a:ext cx="1584176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6000" i="1">
                          <a:latin typeface="Cambria Math"/>
                          <a:ea typeface="Cambria Math"/>
                        </a:rPr>
                        <m:t>∝</m:t>
                      </m:r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084" y="3349441"/>
                <a:ext cx="1584176" cy="10156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4605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Q3: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特征选择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9592" y="1988840"/>
            <a:ext cx="7200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问题：一个词在样本中出现多次，和一个词在样本中出现一次， 形成的词向量相同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48955" y="2739698"/>
                <a:ext cx="2975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0 0 1 1 0 1 1 0 0 1 1 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⋯0 1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8955" y="2739698"/>
                <a:ext cx="2975173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下箭头 5"/>
          <p:cNvSpPr/>
          <p:nvPr/>
        </p:nvSpPr>
        <p:spPr>
          <a:xfrm>
            <a:off x="3995936" y="3325054"/>
            <a:ext cx="360040" cy="432048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771800" y="3901118"/>
                <a:ext cx="29751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0 0 2 1 0 4 5 0 0 3 1 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⋯0 2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800" y="3901118"/>
                <a:ext cx="2975173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下箭头 10"/>
          <p:cNvSpPr/>
          <p:nvPr/>
        </p:nvSpPr>
        <p:spPr>
          <a:xfrm>
            <a:off x="3995936" y="4405174"/>
            <a:ext cx="360040" cy="432048"/>
          </a:xfrm>
          <a:prstGeom prst="downArrow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339045" y="4971946"/>
                <a:ext cx="40331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0 0 0.4 0.2 0 0.8 1 0 0 0.6 0.2 </m:t>
                          </m:r>
                          <m:r>
                            <a:rPr lang="en-US" altLang="zh-CN" b="0" i="1" smtClean="0">
                              <a:latin typeface="Cambria Math"/>
                              <a:ea typeface="Cambria Math"/>
                            </a:rPr>
                            <m:t>⋯0 0.4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045" y="4971946"/>
                <a:ext cx="4033155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1484747" y="2708920"/>
            <a:ext cx="12870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0/1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向量：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84747" y="3861048"/>
            <a:ext cx="12870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词频向量：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75656" y="5765194"/>
            <a:ext cx="4464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信息增益</a:t>
            </a:r>
            <a:r>
              <a:rPr lang="zh-CN" altLang="en-US" sz="2000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，卡方</a:t>
            </a:r>
            <a:r>
              <a:rPr lang="zh-CN" altLang="en-US" sz="20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检验</a:t>
            </a:r>
            <a:endParaRPr lang="zh-CN" altLang="en-US" sz="20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336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8276" y="1808163"/>
            <a:ext cx="7004124" cy="19812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卡方检验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Chi-square 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Test</a:t>
            </a:r>
            <a:endParaRPr lang="en-US" altLang="zh-CN" sz="2800" dirty="0" smtClean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8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基本思想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322746"/>
            <a:ext cx="756084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通过观察实际值与理论值的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偏差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来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确定理论的正确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与否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具体做的时候常常先假设两个变量确实是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独立的，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然后观察实际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值与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理论值（这个理论值是指“如果两者确实独立”的情况下应该有的值）的偏差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程度。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09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概念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132112"/>
            <a:ext cx="7560840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那么用什么来衡量偏差程度呢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？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假设理论值为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E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实际值为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，那么偏差就是：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方差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代替均值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，解决正负抵消问题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，即使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改进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上面的式子，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让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E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大小不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影响对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差异程度的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判断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724128" y="2652442"/>
                <a:ext cx="1379993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2652442"/>
                <a:ext cx="1379993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5724128" y="3501008"/>
                <a:ext cx="150746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/>
                            </a:rPr>
                            <m:t>2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3501008"/>
                <a:ext cx="1507464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710256" y="5277941"/>
                <a:ext cx="1502655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</m:d>
                              <m:r>
                                <a:rPr lang="en-US" altLang="zh-CN" i="1" baseline="30000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𝐸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0256" y="5277941"/>
                <a:ext cx="1502655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5652120" y="547139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差值衡量公式</a:t>
            </a:r>
          </a:p>
        </p:txBody>
      </p:sp>
    </p:spTree>
    <p:extLst>
      <p:ext uri="{BB962C8B-B14F-4D97-AF65-F5344CB8AC3E}">
        <p14:creationId xmlns:p14="http://schemas.microsoft.com/office/powerpoint/2010/main" val="172179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回到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文本</a:t>
            </a:r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分类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83568" y="2132112"/>
            <a:ext cx="756084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在文本分类问题的特征选择阶段，我们主要关心一个词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（一个随机变量）与一个类别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（另一个随机变量）之间是否相互独立？如果独立，就可以说词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对类别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完全没有表征作用，即我们根本无法根据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出现与否来判断一篇文档是否属于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这个分类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所以一般使用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”词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与类别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不相关“来做原假设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过程实际就是为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每个词计算它与类别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的卡方值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952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2093947"/>
            <a:ext cx="7776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比如说现在有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篇文档，其中有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篇是关于体育的，我们想考察一个词“篮球”与类别“体育”之间的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相关性。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3342471"/>
            <a:ext cx="73448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包含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“篮球”且属于“体育”类别的文档数，命名为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包含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“篮球”但不属于“体育”类别的文档数，命名为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包含“篮球”但却属于“体育”类别的文档数，命名为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</a:t>
            </a:r>
          </a:p>
          <a:p>
            <a:pPr marL="342900" indent="-342900">
              <a:buFont typeface="+mj-lt"/>
              <a:buAutoNum type="arabicPeriod"/>
            </a:pP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既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不包含“篮球”也不属于“体育”类别的文档数，命名为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5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概率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8" name="object 3"/>
          <p:cNvSpPr txBox="1"/>
          <p:nvPr/>
        </p:nvSpPr>
        <p:spPr>
          <a:xfrm>
            <a:off x="900295" y="3427275"/>
            <a:ext cx="2400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条件概率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29" name="object 4"/>
          <p:cNvSpPr txBox="1"/>
          <p:nvPr/>
        </p:nvSpPr>
        <p:spPr>
          <a:xfrm>
            <a:off x="900295" y="4120683"/>
            <a:ext cx="2781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全概率公式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</a:p>
        </p:txBody>
      </p:sp>
      <p:sp>
        <p:nvSpPr>
          <p:cNvPr id="30" name="object 5"/>
          <p:cNvSpPr txBox="1"/>
          <p:nvPr/>
        </p:nvSpPr>
        <p:spPr>
          <a:xfrm>
            <a:off x="900295" y="4817967"/>
            <a:ext cx="39655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8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贝叶斯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(Bayes)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公式</a:t>
            </a:r>
            <a:r>
              <a:rPr sz="28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131840" y="3335970"/>
                <a:ext cx="2013052" cy="6690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335970"/>
                <a:ext cx="2013052" cy="669094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bject 3"/>
          <p:cNvSpPr txBox="1"/>
          <p:nvPr/>
        </p:nvSpPr>
        <p:spPr>
          <a:xfrm>
            <a:off x="899592" y="2149752"/>
            <a:ext cx="2400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zh-CN" altLang="en-US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先验</a:t>
            </a:r>
            <a:r>
              <a:rPr sz="28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概率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3131840" y="2195572"/>
                <a:ext cx="7289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/>
                        </a:rPr>
                        <m:t>X</m:t>
                      </m:r>
                      <m:r>
                        <a:rPr lang="en-US" altLang="zh-CN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95572"/>
                <a:ext cx="728917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898419" y="2195572"/>
                <a:ext cx="7559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0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419" y="2195572"/>
                <a:ext cx="755976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object 3"/>
          <p:cNvSpPr txBox="1"/>
          <p:nvPr/>
        </p:nvSpPr>
        <p:spPr>
          <a:xfrm>
            <a:off x="899592" y="2780928"/>
            <a:ext cx="2400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联合</a:t>
            </a:r>
            <a:r>
              <a:rPr sz="28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概率</a:t>
            </a:r>
            <a:r>
              <a:rPr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3131840" y="2826748"/>
                <a:ext cx="376397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826748"/>
                <a:ext cx="3763979" cy="369332"/>
              </a:xfrm>
              <a:prstGeom prst="rect">
                <a:avLst/>
              </a:prstGeom>
              <a:blipFill rotWithShape="1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矩形标注 54"/>
          <p:cNvSpPr/>
          <p:nvPr/>
        </p:nvSpPr>
        <p:spPr>
          <a:xfrm>
            <a:off x="6084168" y="2043952"/>
            <a:ext cx="2088232" cy="448944"/>
          </a:xfrm>
          <a:prstGeom prst="wedgeRectCallout">
            <a:avLst>
              <a:gd name="adj1" fmla="val -69203"/>
              <a:gd name="adj2" fmla="val 146106"/>
            </a:avLst>
          </a:prstGeom>
          <a:ln w="31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en-US" altLang="zh-CN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X,Y</a:t>
            </a:r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相互独立</a:t>
            </a:r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222501" y="4120683"/>
                <a:ext cx="4115166" cy="6044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501" y="4120683"/>
                <a:ext cx="4115166" cy="604461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4388716" y="4766192"/>
                <a:ext cx="2480551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𝑋</m:t>
                      </m:r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8716" y="4766192"/>
                <a:ext cx="2480551" cy="6790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4355976" y="5445224"/>
                <a:ext cx="2729785" cy="685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𝑋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0" i="1" smtClean="0">
                          <a:latin typeface="Cambria Math"/>
                        </a:rPr>
                        <m:t>𝑌</m:t>
                      </m:r>
                      <m:r>
                        <a:rPr lang="en-US" altLang="zh-CN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𝑌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𝑌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5445224"/>
                <a:ext cx="2729785" cy="6857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1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8030001"/>
              </p:ext>
            </p:extLst>
          </p:nvPr>
        </p:nvGraphicFramePr>
        <p:xfrm>
          <a:off x="1259632" y="2132856"/>
          <a:ext cx="6192687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6184"/>
                <a:gridCol w="1656184"/>
                <a:gridCol w="1872208"/>
                <a:gridCol w="100811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特征选择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．属于“体育”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．不属于“体育”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总计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1</a:t>
                      </a:r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．包含“篮球”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A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B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A+B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2</a:t>
                      </a:r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．不包含“篮球”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C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D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C+D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总 数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A+C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B+D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N</a:t>
                      </a:r>
                      <a:endParaRPr lang="zh-CN" altLang="en-US" sz="14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971600" y="3645024"/>
            <a:ext cx="684076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那么理论值是什么呢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？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包含“篮球”且属于“体育”类别的文档数为例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如果原假设是成立的，即“篮球”和体育类文章没什么关联性，那么在所有的文章中，“篮球”这个词都应该是等概率出现，而不管文章是不是体育类的。因此我们可以说这个概率</a:t>
            </a:r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接近</a:t>
            </a:r>
            <a:r>
              <a:rPr lang="en-US" altLang="zh-CN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</a:t>
            </a:r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851920" y="5482360"/>
                <a:ext cx="839139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5482360"/>
                <a:ext cx="839139" cy="610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32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1600" y="2132856"/>
            <a:ext cx="684076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属于体育类的文章数为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A+C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，在这些个文档中，应该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有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篇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包含“篮球”这个词（数量乘以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概率）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所以，得到第一个差值：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同样，我们还可以计算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剩下的三个差值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12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20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22</a:t>
            </a:r>
          </a:p>
          <a:p>
            <a:endParaRPr lang="zh-CN" altLang="en-US" sz="16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987824" y="2708920"/>
                <a:ext cx="2274854" cy="610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=(</m:t>
                      </m:r>
                      <m:r>
                        <a:rPr lang="en-US" altLang="zh-CN" b="0" i="1" smtClean="0">
                          <a:latin typeface="Cambria Math"/>
                        </a:rPr>
                        <m:t>𝐴</m:t>
                      </m:r>
                      <m:r>
                        <a:rPr lang="en-US" altLang="zh-CN" b="0" i="1" smtClean="0">
                          <a:latin typeface="Cambria Math"/>
                        </a:rPr>
                        <m:t>+</m:t>
                      </m:r>
                      <m:r>
                        <a:rPr lang="en-US" altLang="zh-CN" b="0" i="1" smtClean="0">
                          <a:latin typeface="Cambria Math"/>
                        </a:rPr>
                        <m:t>𝐶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708920"/>
                <a:ext cx="2274854" cy="61093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139244" y="4337991"/>
                <a:ext cx="1936812" cy="6751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11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baseline="30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11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244" y="4337991"/>
                <a:ext cx="1936812" cy="67518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86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1600" y="2132856"/>
            <a:ext cx="68407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“篮球”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与“体育”类文章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卡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方值为</a:t>
            </a:r>
            <a:r>
              <a:rPr lang="en-US" altLang="zh-CN" sz="16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16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11 </a:t>
            </a:r>
            <a:r>
              <a:rPr lang="en-US" altLang="zh-CN" sz="16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+</a:t>
            </a:r>
            <a:r>
              <a:rPr lang="en-US" altLang="zh-CN" sz="16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16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12</a:t>
            </a:r>
            <a:r>
              <a:rPr lang="en-US" altLang="zh-CN" sz="16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+ </a:t>
            </a:r>
            <a:r>
              <a:rPr lang="en-US" altLang="zh-CN" sz="16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16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21</a:t>
            </a:r>
            <a:r>
              <a:rPr lang="en-US" altLang="zh-CN" sz="16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+ </a:t>
            </a:r>
            <a:r>
              <a:rPr lang="en-US" altLang="zh-CN" sz="16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</a:t>
            </a:r>
            <a:r>
              <a:rPr lang="en-US" altLang="zh-CN" sz="1600" baseline="-25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22</a:t>
            </a: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带入化简得到：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对于一个给定文档集合和一个类别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则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M(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即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A+C)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N-M(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即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B+D)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都是定值，所以只要使用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接下来我们就可以计算其他词如“排球”，“产品”，“银行”等等与体育类别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卡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方值。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619672" y="2893984"/>
                <a:ext cx="5253489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dirty="0">
                              <a:latin typeface="Symbol" panose="05050102010706020507" pitchFamily="18" charset="2"/>
                              <a:ea typeface="田氏保钓体简" panose="02010800040101010101" pitchFamily="2" charset="-122"/>
                            </a:rPr>
                            <m:t>c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zh-CN" altLang="en-US" i="1">
                          <a:latin typeface="Cambria Math"/>
                        </a:rPr>
                        <m:t>篮</m:t>
                      </m:r>
                      <m:r>
                        <a:rPr lang="zh-CN" altLang="en-US" i="1" smtClean="0">
                          <a:latin typeface="Cambria Math"/>
                        </a:rPr>
                        <m:t>球</m:t>
                      </m:r>
                      <m:r>
                        <a:rPr lang="zh-CN" altLang="en-US" b="0" i="1" smtClean="0">
                          <a:latin typeface="Cambria Math"/>
                        </a:rPr>
                        <m:t>，</m:t>
                      </m:r>
                      <m:r>
                        <a:rPr lang="zh-CN" altLang="en-US" i="1">
                          <a:latin typeface="Cambria Math"/>
                        </a:rPr>
                        <m:t>体育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𝑁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𝐴𝐷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𝐵𝐶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𝐶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9672" y="2893984"/>
                <a:ext cx="5253489" cy="6790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737669" y="4478160"/>
                <a:ext cx="2986459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dirty="0">
                              <a:latin typeface="Symbol" panose="05050102010706020507" pitchFamily="18" charset="2"/>
                              <a:ea typeface="田氏保钓体简" panose="02010800040101010101" pitchFamily="2" charset="-122"/>
                            </a:rPr>
                            <m:t>c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0" i="1" smtClean="0">
                          <a:latin typeface="Cambria Math"/>
                        </a:rPr>
                        <m:t>𝑡</m:t>
                      </m:r>
                      <m:r>
                        <a:rPr lang="en-US" altLang="zh-CN" b="0" i="1" smtClean="0">
                          <a:latin typeface="Cambria Math"/>
                        </a:rPr>
                        <m:t>,</m:t>
                      </m:r>
                      <m:r>
                        <a:rPr lang="en-US" altLang="zh-CN" b="0" i="1" smtClean="0">
                          <a:latin typeface="Cambria Math"/>
                        </a:rPr>
                        <m:t>𝑐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𝐴𝐷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𝐵𝐶</m:t>
                              </m:r>
                            </m:e>
                          </m:d>
                          <m:r>
                            <a:rPr lang="en-US" altLang="zh-CN" b="0" i="1" baseline="30000" smtClean="0">
                              <a:latin typeface="Cambria Math"/>
                            </a:rPr>
                            <m:t>2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 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𝐴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𝐵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)(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𝐶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𝐷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669" y="4478160"/>
                <a:ext cx="2986459" cy="6790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619672" y="6093296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注意：卡方值有时从大到小排序，以此选出关键词</a:t>
            </a:r>
            <a:endParaRPr lang="zh-CN" altLang="en-US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29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8276" y="1808163"/>
            <a:ext cx="7004124" cy="1981200"/>
          </a:xfrm>
        </p:spPr>
        <p:txBody>
          <a:bodyPr/>
          <a:lstStyle/>
          <a:p>
            <a:pPr algn="ctr" eaLnBrk="1" hangingPunct="1"/>
            <a:r>
              <a:rPr lang="en-US" altLang="zh-CN" sz="48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Term Frequency – Inverse Document Frequency</a:t>
            </a:r>
          </a:p>
        </p:txBody>
      </p:sp>
    </p:spTree>
    <p:extLst>
      <p:ext uri="{BB962C8B-B14F-4D97-AF65-F5344CB8AC3E}">
        <p14:creationId xmlns:p14="http://schemas.microsoft.com/office/powerpoint/2010/main" val="272763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31640" y="2060848"/>
            <a:ext cx="61024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假定现在有一篇长文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《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中国的蜜蜂养殖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》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，我们准备用计算机提取它的关键词。</a:t>
            </a:r>
          </a:p>
        </p:txBody>
      </p:sp>
      <p:pic>
        <p:nvPicPr>
          <p:cNvPr id="1026" name="Picture 2" descr="http://image.beekka.com/blog/201303/bg20130315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996952"/>
            <a:ext cx="4248472" cy="292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3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分析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9632" y="2132856"/>
            <a:ext cx="62646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一个容易想到的思路，就是找到出现次数最多的词。如果某个词很重要，它应该在这篇文章中多次出现。于是，我们进行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Term Frequency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，缩写为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）统计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结果你肯定猜到了，出现次数最多的词是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----"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"----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这一类最常用的词。它们叫做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停用词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stop words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），表示对找到结果毫无帮助、必须过滤掉的词。</a:t>
            </a:r>
          </a:p>
        </p:txBody>
      </p:sp>
    </p:spTree>
    <p:extLst>
      <p:ext uri="{BB962C8B-B14F-4D97-AF65-F5344CB8AC3E}">
        <p14:creationId xmlns:p14="http://schemas.microsoft.com/office/powerpoint/2010/main" val="33923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分析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15616" y="2172920"/>
            <a:ext cx="67687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假设我们把它们都过滤掉了，只考虑剩下的有实际意义的词。这样又会遇到了另一个问题，我们可能发现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这三个词的出现次数一样多。这是不是意味着，作为关键词，它们的重要性是一样的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？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有理由认为，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的重要程度要大于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，也就是说，在关键词排序上面，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应该排在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的前面。</a:t>
            </a:r>
          </a:p>
        </p:txBody>
      </p:sp>
    </p:spTree>
    <p:extLst>
      <p:ext uri="{BB962C8B-B14F-4D97-AF65-F5344CB8AC3E}">
        <p14:creationId xmlns:p14="http://schemas.microsoft.com/office/powerpoint/2010/main" val="13272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</a:rPr>
              <a:t>分析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082328"/>
            <a:ext cx="734481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如果某个词比较少见，但是它在这篇文章中多次出现，那么它很可能就反映了这篇文章的特性，正是我们所需要的关键词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用统计学语言表达，就是在词频的基础上，要对每个词分配一个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重要性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权重。最常见的词（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）给予最小的权重，较常见的词（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）给予较小的权重，较少见的词（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）给予较大的权重。这个权重叫做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逆文档频率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Inverse Document Frequency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，缩写为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），它的大小与一个词的常见程度成反比。</a:t>
            </a:r>
          </a:p>
        </p:txBody>
      </p:sp>
    </p:spTree>
    <p:extLst>
      <p:ext uri="{BB962C8B-B14F-4D97-AF65-F5344CB8AC3E}">
        <p14:creationId xmlns:p14="http://schemas.microsoft.com/office/powerpoint/2010/main" val="155290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结论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082328"/>
            <a:ext cx="734481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知道了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逆文档频率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）以后，将这两个值相乘，就得到了一个词的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algn="just"/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某个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词对文章的重要性越高，它的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值就越大。所以，排在最前面的几个词，就是这篇文章的关键词。</a:t>
            </a:r>
          </a:p>
        </p:txBody>
      </p:sp>
    </p:spTree>
    <p:extLst>
      <p:ext uri="{BB962C8B-B14F-4D97-AF65-F5344CB8AC3E}">
        <p14:creationId xmlns:p14="http://schemas.microsoft.com/office/powerpoint/2010/main" val="277133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1916832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050" name="Picture 2" descr="http://image.beekka.com/blog/201303/bg20130315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378497"/>
            <a:ext cx="5238750" cy="97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mage.beekka.com/blog/201303/bg20130315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717032"/>
            <a:ext cx="523875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27584" y="4939049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或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2054" name="Picture 6" descr="http://image.beekka.com/blog/201303/bg20130315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514" y="5193407"/>
            <a:ext cx="523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827584" y="3263504"/>
            <a:ext cx="73448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考虑到文章有长短之分，为了便于不同文章的比较，进行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标准化。</a:t>
            </a:r>
          </a:p>
        </p:txBody>
      </p:sp>
    </p:spTree>
    <p:extLst>
      <p:ext uri="{BB962C8B-B14F-4D97-AF65-F5344CB8AC3E}">
        <p14:creationId xmlns:p14="http://schemas.microsoft.com/office/powerpoint/2010/main" val="99989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单</a:t>
            </a:r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属性例子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内容占位符 5" descr="屏幕剪辑"/>
          <p:cNvPicPr>
            <a:picLocks noGrp="1" noChangeAspect="1"/>
          </p:cNvPicPr>
          <p:nvPr>
            <p:ph idx="1"/>
          </p:nvPr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98225"/>
            <a:ext cx="7772400" cy="1402783"/>
          </a:xfr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45024"/>
            <a:ext cx="1400371" cy="1200318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969" y="3654551"/>
            <a:ext cx="1514687" cy="1190791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640263"/>
            <a:ext cx="1914792" cy="1228897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6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697421"/>
            <a:ext cx="1971950" cy="1171739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95"/>
          <a:stretch/>
        </p:blipFill>
        <p:spPr>
          <a:xfrm>
            <a:off x="1965199" y="4941168"/>
            <a:ext cx="2184226" cy="1247949"/>
          </a:xfrm>
          <a:prstGeom prst="rect">
            <a:avLst/>
          </a:prstGeom>
        </p:spPr>
      </p:pic>
      <p:pic>
        <p:nvPicPr>
          <p:cNvPr id="13" name="图片 12" descr="屏幕剪辑"/>
          <p:cNvPicPr>
            <a:picLocks noChangeAspect="1"/>
          </p:cNvPicPr>
          <p:nvPr/>
        </p:nvPicPr>
        <p:blipFill rotWithShape="1">
          <a:blip r:embed="rId7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3"/>
          <a:stretch/>
        </p:blipFill>
        <p:spPr>
          <a:xfrm>
            <a:off x="4427984" y="4964385"/>
            <a:ext cx="2058301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10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175247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计算逆文档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频率：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4797152"/>
            <a:ext cx="734481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如果一个词越常见，那么分母就越大，逆文档频率就越小越接近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。分母之所以要加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，是为了避免分母为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（即所有文档都不包含该词）。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log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表示对得到的值取对数。</a:t>
            </a:r>
          </a:p>
        </p:txBody>
      </p:sp>
      <p:sp>
        <p:nvSpPr>
          <p:cNvPr id="5" name="矩形 4"/>
          <p:cNvSpPr/>
          <p:nvPr/>
        </p:nvSpPr>
        <p:spPr>
          <a:xfrm>
            <a:off x="827584" y="3028890"/>
            <a:ext cx="7344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这时，需要一个语料库（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corpus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），用来模拟语言的使用环境。</a:t>
            </a:r>
          </a:p>
        </p:txBody>
      </p:sp>
      <p:pic>
        <p:nvPicPr>
          <p:cNvPr id="8194" name="Picture 2" descr="http://image.beekka.com/blog/201303/bg20130315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582143"/>
            <a:ext cx="5238750" cy="114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5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175247"/>
            <a:ext cx="7344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592" y="4141509"/>
            <a:ext cx="734481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可以看到，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与一个词在文档中的出现次数成正比，与该词在整个语言中的出现次数成反比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计算出文档的每个词的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值，然后按降序排列，取排在最前面的几个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词，即为关键词。</a:t>
            </a:r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9218" name="Picture 2" descr="http://image.beekka.com/blog/201303/bg20130315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38" y="3069332"/>
            <a:ext cx="523875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42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2060848"/>
            <a:ext cx="7344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《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中国的蜜蜂养殖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》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为例，假定该文长度为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1000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个词，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各出现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次，则这三个词的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词频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（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）都为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0.02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。然后，搜索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Google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发现，包含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字的网页共有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250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亿张，假定这就是中文网页总数。包含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的网页共有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62.3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亿张，包含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的网页为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0.484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亿张，包含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的网页为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0.973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亿张。则它们的逆文档频率（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IDF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）和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如下：</a:t>
            </a:r>
          </a:p>
        </p:txBody>
      </p:sp>
      <p:pic>
        <p:nvPicPr>
          <p:cNvPr id="10242" name="Picture 2" descr="http://image.beekka.com/blog/201303/bg20130315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861048"/>
            <a:ext cx="5832648" cy="252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959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其它应用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2147372"/>
            <a:ext cx="734481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例如：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信息检索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时，对于每个文档，都可以分别计算一组搜索词（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中国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蜜蜂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、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养殖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，将它们相加，就可以得到整个文档的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。这个值最高的文档就是与搜索词最相关的文档。</a:t>
            </a:r>
          </a:p>
        </p:txBody>
      </p:sp>
    </p:spTree>
    <p:extLst>
      <p:ext uri="{BB962C8B-B14F-4D97-AF65-F5344CB8AC3E}">
        <p14:creationId xmlns:p14="http://schemas.microsoft.com/office/powerpoint/2010/main" val="93264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/>
            <a:r>
              <a:rPr lang="zh-CN" altLang="en-US" sz="4800" dirty="0">
                <a:solidFill>
                  <a:srgbClr val="000000"/>
                </a:solidFill>
                <a:ea typeface="方正启体简体" pitchFamily="65" charset="-122"/>
              </a:rPr>
              <a:t>余弦相似性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27564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可以干什么？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1988840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希望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找到与原文章相似的其他文章。比如，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"Google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新闻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在主新闻下方，还提供多条相似的新闻。</a:t>
            </a:r>
          </a:p>
        </p:txBody>
      </p:sp>
      <p:pic>
        <p:nvPicPr>
          <p:cNvPr id="11266" name="Picture 2" descr="http://image.beekka.com/blog/201303/bg2013032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972267"/>
            <a:ext cx="4068713" cy="369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43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实例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4" y="3861048"/>
            <a:ext cx="721432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请问怎样才能计算上面两句话的相似程度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？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基本思路是：如果这两句话的用词越相似，它们的内容就应该越相似。因此，可以从词频入手，计算它们的相似程度。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219" y="2204864"/>
            <a:ext cx="5268061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0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061" y="2204864"/>
            <a:ext cx="7214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分词：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39" y="2852936"/>
            <a:ext cx="5753903" cy="10764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14061" y="4119463"/>
            <a:ext cx="7214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列出所有的词：</a:t>
            </a: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482" y="4869160"/>
            <a:ext cx="4153480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1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061" y="2060848"/>
            <a:ext cx="7214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计算词频：</a:t>
            </a:r>
          </a:p>
        </p:txBody>
      </p:sp>
      <p:sp>
        <p:nvSpPr>
          <p:cNvPr id="7" name="矩形 6"/>
          <p:cNvSpPr/>
          <p:nvPr/>
        </p:nvSpPr>
        <p:spPr>
          <a:xfrm>
            <a:off x="814061" y="3933056"/>
            <a:ext cx="72143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写出词频向量：</a:t>
            </a: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374" y="2636912"/>
            <a:ext cx="6878010" cy="1152686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71" y="4509120"/>
            <a:ext cx="3943901" cy="11431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55576" y="5775647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到这里，问题就变成了如何计算这两个向量的相似程度。</a:t>
            </a:r>
          </a:p>
        </p:txBody>
      </p:sp>
    </p:spTree>
    <p:extLst>
      <p:ext uri="{BB962C8B-B14F-4D97-AF65-F5344CB8AC3E}">
        <p14:creationId xmlns:p14="http://schemas.microsoft.com/office/powerpoint/2010/main" val="262934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分析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4061" y="2060848"/>
            <a:ext cx="750235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我们可以把它们想象成空间中的两条线段，都是从原点（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[0, 0, ...]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）出发，指向不同的方向。两条线段之间形成一个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夹角。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夹角为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度，意味着方向相同、线段重合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；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夹角为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90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度，意味着形成直角，方向完全不相似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；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如果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夹角为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180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度，意味着方向正好相反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因此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，我们可以通过夹角的大小，来判断向量的相似程度。夹角越小，就代表越相似。</a:t>
            </a:r>
          </a:p>
        </p:txBody>
      </p:sp>
    </p:spTree>
    <p:extLst>
      <p:ext uri="{BB962C8B-B14F-4D97-AF65-F5344CB8AC3E}">
        <p14:creationId xmlns:p14="http://schemas.microsoft.com/office/powerpoint/2010/main" val="573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3"/>
          <p:cNvSpPr txBox="1"/>
          <p:nvPr/>
        </p:nvSpPr>
        <p:spPr>
          <a:xfrm>
            <a:off x="683568" y="2195230"/>
            <a:ext cx="7344816" cy="3105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给定样本</a:t>
            </a:r>
            <a:r>
              <a:rPr lang="en-US" altLang="zh-CN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(X,Y)</a:t>
            </a: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lang="en-US" altLang="zh-CN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X</a:t>
            </a:r>
            <a:r>
              <a:rPr lang="zh-CN" altLang="en-US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包括</a:t>
            </a:r>
            <a:r>
              <a:rPr lang="en-US" altLang="zh-CN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</a:t>
            </a: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个属性，贝叶斯公式为：</a:t>
            </a:r>
            <a:endParaRPr lang="en-US" altLang="zh-CN" sz="2800" spc="-5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endParaRPr lang="en-US" altLang="zh-CN" sz="2800" spc="-5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endParaRPr lang="en-US" altLang="zh-CN" sz="2800" spc="-5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假设属性之间</a:t>
            </a:r>
            <a:r>
              <a:rPr lang="zh-CN" altLang="en-US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相互</a:t>
            </a: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独立，则</a:t>
            </a:r>
            <a:r>
              <a:rPr lang="zh-CN" altLang="en-US" sz="28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有</a:t>
            </a: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：</a:t>
            </a:r>
            <a:endParaRPr lang="en-US" altLang="zh-CN" sz="2800" spc="-5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endParaRPr lang="en-US" sz="2800" spc="-5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endParaRPr lang="en-US" sz="2800" spc="-5" dirty="0" smtClean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spcBef>
                <a:spcPts val="100"/>
              </a:spcBef>
            </a:pP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取贝叶斯公式分子的最大值：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多属性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131840" y="3933056"/>
                <a:ext cx="2591030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r>
                        <a:rPr lang="en-US" altLang="zh-CN" b="1" i="1" smtClean="0">
                          <a:latin typeface="Cambria Math"/>
                        </a:rPr>
                        <m:t>𝒙</m:t>
                      </m:r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3933056"/>
                <a:ext cx="2591030" cy="848566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31840" y="2694291"/>
                <a:ext cx="2584747" cy="6790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1" i="1" smtClean="0">
                          <a:latin typeface="Cambria Math"/>
                        </a:rPr>
                        <m:t>𝒙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694291"/>
                <a:ext cx="2584747" cy="6790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284240" y="5301208"/>
                <a:ext cx="2039854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4240" y="5301208"/>
                <a:ext cx="2039854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bject 3"/>
          <p:cNvSpPr txBox="1"/>
          <p:nvPr/>
        </p:nvSpPr>
        <p:spPr>
          <a:xfrm>
            <a:off x="6140127" y="4557057"/>
            <a:ext cx="1944216" cy="88742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800" spc="-5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朴素贝叶斯</a:t>
            </a:r>
            <a:endParaRPr lang="en-US" altLang="zh-CN" sz="2800" spc="-5" dirty="0" smtClean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800" spc="-5" dirty="0" smtClean="0">
                <a:solidFill>
                  <a:srgbClr val="C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Naive Bayes</a:t>
            </a:r>
            <a:endParaRPr sz="2800" dirty="0">
              <a:solidFill>
                <a:srgbClr val="C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41274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http://image.beekka.com/blog/201303/bg20130320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167" y="1916832"/>
            <a:ext cx="3705225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余弦定理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314" name="Picture 2" descr="http://image.beekka.com/blog/201303/bg2013032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07" y="2032619"/>
            <a:ext cx="34480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image.beekka.com/blog/201303/bg201303200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869160"/>
            <a:ext cx="4333875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83568" y="400506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以二维空间为例，上图的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是两个向量，我们要计算它们的夹角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θ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。余弦定理告诉我们，可以用下面的公式求得：</a:t>
            </a:r>
          </a:p>
        </p:txBody>
      </p:sp>
    </p:spTree>
    <p:extLst>
      <p:ext uri="{BB962C8B-B14F-4D97-AF65-F5344CB8AC3E}">
        <p14:creationId xmlns:p14="http://schemas.microsoft.com/office/powerpoint/2010/main" val="90046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余弦定理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2237963"/>
            <a:ext cx="77048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假定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向量是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[x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y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]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向量是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[x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y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]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，那么可以将余弦定理改写成下面的形式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18434" name="Picture 2" descr="http://image.beekka.com/blog/201303/bg20130320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2" y="3933056"/>
            <a:ext cx="51625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image.beekka.com/blog/201303/bg2013032005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3" t="3648" r="17921" b="4234"/>
          <a:stretch/>
        </p:blipFill>
        <p:spPr bwMode="auto">
          <a:xfrm>
            <a:off x="4860032" y="2780928"/>
            <a:ext cx="3758721" cy="316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05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余弦定理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2237963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数学家已经证明，余弦的这种计算方法对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维向量也成立。假定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是两个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维向量，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[A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A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..., A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]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 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[B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B</a:t>
            </a:r>
            <a:r>
              <a:rPr lang="en-US" altLang="zh-CN" sz="2400" baseline="-25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..., 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en-US" altLang="zh-CN" sz="2400" baseline="-25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n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] 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，则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与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的夹角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θ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的余弦等于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19458" name="Picture 2" descr="http://image.beekka.com/blog/201303/bg20130320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17032"/>
            <a:ext cx="5695950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84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4653136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余弦值越接近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1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，就表明夹角越接近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度，也就是两个向量越相似，这就叫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余弦相似性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"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。所以，上面的句子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A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和句子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B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是很相似的，事实上它们的夹角大约为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20.3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度。</a:t>
            </a:r>
          </a:p>
        </p:txBody>
      </p:sp>
      <p:pic>
        <p:nvPicPr>
          <p:cNvPr id="20482" name="Picture 2" descr="http://image.beekka.com/blog/201303/bg20130320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90" y="2204864"/>
            <a:ext cx="7870650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8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完整算法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2132856"/>
            <a:ext cx="756084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使用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TF-IDF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算法，找出两篇文章的关键词；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每篇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文章各取出若干个关键词（比如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个），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合并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成一个集合，计算每篇文章对于这个集合中的词的词频（为了避免文章长度的差异，可以使用相对词频）；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生成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两篇文章各自的词频向量；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计算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两个向量的余弦相似度，值越大就表示越相似。</a:t>
            </a:r>
          </a:p>
        </p:txBody>
      </p:sp>
    </p:spTree>
    <p:extLst>
      <p:ext uri="{BB962C8B-B14F-4D97-AF65-F5344CB8AC3E}">
        <p14:creationId xmlns:p14="http://schemas.microsoft.com/office/powerpoint/2010/main" val="14693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分词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Word Segmentation</a:t>
            </a:r>
          </a:p>
        </p:txBody>
      </p:sp>
    </p:spTree>
    <p:extLst>
      <p:ext uri="{BB962C8B-B14F-4D97-AF65-F5344CB8AC3E}">
        <p14:creationId xmlns:p14="http://schemas.microsoft.com/office/powerpoint/2010/main" val="281199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五花八门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87345"/>
              </p:ext>
            </p:extLst>
          </p:nvPr>
        </p:nvGraphicFramePr>
        <p:xfrm>
          <a:off x="755576" y="2204864"/>
          <a:ext cx="7416824" cy="3962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3388"/>
                <a:gridCol w="483343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分词工具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latin typeface="田氏保钓体简" panose="02010800040101010101" pitchFamily="2" charset="-122"/>
                          <a:ea typeface="田氏保钓体简" panose="02010800040101010101" pitchFamily="2" charset="-122"/>
                        </a:rPr>
                        <a:t>支持语言</a:t>
                      </a:r>
                      <a:endParaRPr lang="zh-CN" altLang="en-US" sz="18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StandardAnalyzer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中文、英文（</a:t>
                      </a:r>
                      <a:r>
                        <a:rPr lang="en-US" altLang="zh-CN" sz="16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unicode</a:t>
                      </a:r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）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ChineseAnalyzer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中文，不支持中文和英文及数字混合的文本分词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CJKAnalyzer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中文，英文，不支持中文和英文及数字混合的文本分词 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IKAnalyzer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英文字母、数字、中文词汇等分词处理，兼容韩文、日文字符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paoding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MMAnalyzer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支持英文、数字、中文（简体）混合分词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MMSeg4j 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中文，包括一些字符的处理 英文、俄文、希腊、数字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800" b="0" i="0" kern="1200" dirty="0" err="1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imdict</a:t>
                      </a:r>
                      <a:endParaRPr lang="zh-CN" altLang="en-US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 smtClean="0">
                          <a:solidFill>
                            <a:schemeClr val="tx1"/>
                          </a:solidFill>
                          <a:effectLst/>
                          <a:latin typeface="田氏保钓体简" panose="02010800040101010101" pitchFamily="2" charset="-122"/>
                          <a:ea typeface="田氏保钓体简" panose="02010800040101010101" pitchFamily="2" charset="-122"/>
                          <a:cs typeface="+mn-cs"/>
                        </a:rPr>
                        <a:t>中文、英文、数字</a:t>
                      </a:r>
                      <a:endParaRPr lang="zh-CN" altLang="en-US" sz="1600" dirty="0">
                        <a:latin typeface="田氏保钓体简" panose="02010800040101010101" pitchFamily="2" charset="-122"/>
                        <a:ea typeface="田氏保钓体简" panose="02010800040101010101" pitchFamily="2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57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</a:t>
            </a:r>
            <a:r>
              <a:rPr lang="en-US" altLang="zh-CN" sz="3600" kern="1200" dirty="0" err="1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+mn-cs"/>
              </a:rPr>
              <a:t>jieba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结巴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”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中文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分词：做最好的 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 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中文分词组件 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“</a:t>
            </a:r>
            <a:r>
              <a:rPr lang="en-US" altLang="zh-CN" sz="28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”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支持三种分词模式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精确模式，试图将句子最精确地切开，适合文本分析；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全模式，把句子中所有的可以成词的词语都扫描出来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速度非常快，但是不能解决歧义；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搜索引擎模式，在精确模式的基础上，对长词再次切分，提高召回率，适合用于搜索引擎分词</a:t>
            </a:r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。</a:t>
            </a:r>
            <a:endParaRPr lang="en-US" altLang="zh-CN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914400" lvl="1" indent="-457200">
              <a:buFont typeface="+mj-lt"/>
              <a:buAutoNum type="arabicPeriod"/>
            </a:pPr>
            <a:endParaRPr lang="en-US" altLang="zh-CN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支持繁体分词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支持自定义词典</a:t>
            </a:r>
          </a:p>
          <a:p>
            <a:pPr marL="457200" indent="-457200">
              <a:buFont typeface="+mj-lt"/>
              <a:buAutoNum type="arabicPeriod"/>
            </a:pPr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173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使用结巴</a:t>
            </a:r>
            <a:endParaRPr lang="zh-CN" altLang="en-US" sz="3600" kern="1200" dirty="0">
              <a:solidFill>
                <a:srgbClr val="000000"/>
              </a:solidFill>
              <a:latin typeface="田氏保钓体简" panose="02010800040101010101" pitchFamily="2" charset="-122"/>
              <a:ea typeface="田氏保钓体简" panose="0201080004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2204864"/>
            <a:ext cx="7704856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安装： 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pip 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install </a:t>
            </a:r>
            <a:r>
              <a:rPr lang="en-US" altLang="zh-CN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jieba3k</a:t>
            </a: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jieba.cut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方法接受两个输入参数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 1) 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第一个参数为需要分词的字符串 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）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cut_all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参数用来控制是否采用全模式</a:t>
            </a:r>
          </a:p>
          <a:p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jieba.cut_for_search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方法接受一个参数：需要分词的字符串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该方法适合用于搜索引擎构建倒排索引的分词，粒度比较细</a:t>
            </a:r>
          </a:p>
          <a:p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注意：待分词的字符串可以是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gbk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字符串、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utf-8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字符串或者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unicode</a:t>
            </a:r>
            <a:endParaRPr lang="en-US" altLang="zh-CN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jieba.cut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以及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jieba.cut_for_search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返回的结构都是一个可迭代的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generator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，可以使用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for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循环来获得分词后得到的每一个词语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unicode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，也可以用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list(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jieba.cut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(...))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转化为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list</a:t>
            </a:r>
            <a:endParaRPr lang="zh-CN" altLang="en-US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3263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添加自定义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词典：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开发者可以指定自己自定义的词典，以便包含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词库里没有的词。虽然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有新词识别能力，但是自行添加新词可以保证更高的</a:t>
            </a:r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正确率</a:t>
            </a:r>
            <a:endParaRPr lang="en-US" altLang="zh-CN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用法： 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jieba.load_userdict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file_name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 # </a:t>
            </a:r>
            <a:r>
              <a:rPr lang="en-US" altLang="zh-CN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file_name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为自定义词典的</a:t>
            </a:r>
            <a:r>
              <a:rPr lang="zh-CN" altLang="en-US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路径</a:t>
            </a:r>
            <a:endParaRPr lang="en-US" altLang="zh-CN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89112" y="4327942"/>
            <a:ext cx="42149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词典格式和</a:t>
            </a:r>
            <a:r>
              <a:rPr lang="en-US" altLang="zh-CN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dict.txt</a:t>
            </a:r>
            <a:r>
              <a:rPr lang="zh-CN" altLang="en-US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一样，一个词占一行；每一行分三部分，一部分为词语，另一部分为词频，最后为词性（可省略），用空格隔开</a:t>
            </a: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41634"/>
            <a:ext cx="1886213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3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离散属性的例子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7504" y="2244737"/>
            <a:ext cx="4176464" cy="3920567"/>
            <a:chOff x="1835696" y="1844824"/>
            <a:chExt cx="4665688" cy="4379816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82"/>
            <a:stretch/>
          </p:blipFill>
          <p:spPr>
            <a:xfrm>
              <a:off x="1835697" y="1844824"/>
              <a:ext cx="4665686" cy="1728192"/>
            </a:xfrm>
            <a:prstGeom prst="rect">
              <a:avLst/>
            </a:prstGeom>
          </p:spPr>
        </p:pic>
        <p:pic>
          <p:nvPicPr>
            <p:cNvPr id="5" name="图片 4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482"/>
            <a:stretch/>
          </p:blipFill>
          <p:spPr>
            <a:xfrm>
              <a:off x="1835696" y="3573016"/>
              <a:ext cx="4665688" cy="2651624"/>
            </a:xfrm>
            <a:prstGeom prst="rect">
              <a:avLst/>
            </a:prstGeom>
          </p:spPr>
        </p:pic>
      </p:grp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4628486" cy="214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7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60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关键词提取：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jieba.analyse.extract_tags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(sentence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, </a:t>
            </a:r>
            <a:r>
              <a:rPr lang="en-US" altLang="zh-CN" sz="20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topK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) #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需要先</a:t>
            </a:r>
            <a:r>
              <a:rPr lang="en-US" altLang="zh-CN" sz="16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import </a:t>
            </a:r>
            <a:r>
              <a:rPr lang="en-US" altLang="zh-CN" sz="16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jieba.analyse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setence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为待提取的文本</a:t>
            </a:r>
          </a:p>
          <a:p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topK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为返回几个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TF/IDF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权重最大的关键词，默认值为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103751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20080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关键词提取：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标注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句子分词后每个词的词性，采用和</a:t>
            </a:r>
            <a:r>
              <a:rPr lang="en-US" altLang="zh-CN" sz="24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ictclas</a:t>
            </a:r>
            <a:r>
              <a:rPr lang="zh-CN" altLang="en-US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兼容的标记</a:t>
            </a: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法。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555776" y="3789040"/>
            <a:ext cx="3762900" cy="2476570"/>
            <a:chOff x="2555776" y="3562368"/>
            <a:chExt cx="3762900" cy="2476570"/>
          </a:xfrm>
        </p:grpSpPr>
        <p:pic>
          <p:nvPicPr>
            <p:cNvPr id="3" name="图片 2" descr="屏幕剪辑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3562368"/>
              <a:ext cx="3181794" cy="266737"/>
            </a:xfrm>
            <a:prstGeom prst="rect">
              <a:avLst/>
            </a:prstGeom>
          </p:spPr>
        </p:pic>
        <p:pic>
          <p:nvPicPr>
            <p:cNvPr id="6" name="图片 5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4077072"/>
              <a:ext cx="3762900" cy="762106"/>
            </a:xfrm>
            <a:prstGeom prst="rect">
              <a:avLst/>
            </a:prstGeom>
          </p:spPr>
        </p:pic>
        <p:pic>
          <p:nvPicPr>
            <p:cNvPr id="7" name="图片 6" descr="屏幕剪辑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776" y="5229200"/>
              <a:ext cx="876422" cy="809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526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并行分词：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原理：将目标文本按行分隔后，把各行文本分配到多个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进程并行分词，然后归并结果，从而获得分词速度的可观</a:t>
            </a:r>
            <a:r>
              <a:rPr lang="zh-CN" altLang="en-US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提升</a:t>
            </a:r>
            <a:endParaRPr lang="en-US" altLang="zh-CN" sz="20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基于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自带的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multiprocessing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模块，目前暂不支持</a:t>
            </a:r>
            <a:r>
              <a:rPr lang="en-US" altLang="zh-CN" sz="20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windows</a:t>
            </a:r>
          </a:p>
          <a:p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用法：</a:t>
            </a:r>
          </a:p>
          <a:p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jieba.enable_parallel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(4) #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开启并行分词模式，参数为并行进程数</a:t>
            </a:r>
          </a:p>
          <a:p>
            <a:endParaRPr lang="zh-CN" altLang="en-US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jieba.disable_parallel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() # </a:t>
            </a:r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关闭并行分词模式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8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Tokenize</a:t>
            </a:r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：返回词语在原文的起始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位置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注意，输入参数只接受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unicode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077072"/>
            <a:ext cx="8259328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802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结巴还可以做什么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5576" y="1988840"/>
            <a:ext cx="770485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</a:t>
            </a:r>
            <a:r>
              <a:rPr lang="en-US" altLang="zh-CN" sz="28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ChineseAnalyzer</a:t>
            </a:r>
            <a:r>
              <a:rPr lang="en-US" altLang="zh-CN" sz="28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for Whoosh</a:t>
            </a:r>
            <a:r>
              <a:rPr lang="zh-CN" altLang="en-US" sz="28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搜索引擎</a:t>
            </a:r>
            <a:endParaRPr lang="en-US" altLang="zh-CN" sz="28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endParaRPr lang="en-US" altLang="zh-CN" sz="28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r>
              <a:rPr lang="zh-CN" altLang="en-US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引用： 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from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jieba.analyse</a:t>
            </a:r>
            <a:r>
              <a:rPr lang="en-US" altLang="zh-CN" sz="20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 import </a:t>
            </a:r>
            <a:r>
              <a:rPr lang="en-US" altLang="zh-CN" sz="2000" dirty="0" err="1">
                <a:latin typeface="田氏保钓体简" panose="02010800040101010101" pitchFamily="2" charset="-122"/>
                <a:ea typeface="田氏保钓体简" panose="02010800040101010101" pitchFamily="2" charset="-122"/>
              </a:rPr>
              <a:t>ChineseAnalyzer</a:t>
            </a:r>
            <a:endParaRPr lang="en-US" altLang="zh-CN" sz="20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610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43608" y="1412776"/>
            <a:ext cx="7436172" cy="1981200"/>
          </a:xfrm>
        </p:spPr>
        <p:txBody>
          <a:bodyPr/>
          <a:lstStyle/>
          <a:p>
            <a:pPr algn="ctr" eaLnBrk="1" hangingPunct="1"/>
            <a:r>
              <a:rPr lang="en-US" altLang="zh-CN" sz="4800" kern="1200" dirty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Python </a:t>
            </a:r>
            <a:r>
              <a:rPr lang="en-US" altLang="zh-CN" sz="4800" kern="1200" dirty="0" smtClean="0">
                <a:solidFill>
                  <a:srgbClr val="00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</a:rPr>
              <a:t>Time</a:t>
            </a:r>
            <a:endParaRPr lang="en-US" altLang="zh-CN" sz="2800" dirty="0" smtClean="0">
              <a:solidFill>
                <a:srgbClr val="000000"/>
              </a:solidFill>
              <a:latin typeface="Monotype Corsiva" pitchFamily="66" charset="0"/>
              <a:ea typeface="方正启体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19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作业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2322746"/>
            <a:ext cx="777686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样本下载：</a:t>
            </a:r>
            <a:r>
              <a:rPr lang="en-US" altLang="zh-CN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http</a:t>
            </a:r>
            <a:r>
              <a:rPr lang="en-US" altLang="zh-CN" sz="2400" dirty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://qwone.com/~jason/20Newsgroups/</a:t>
            </a:r>
            <a:endParaRPr lang="en-US" altLang="zh-CN" sz="2400" dirty="0" smtClean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代码：朴素贝叶斯实现对该样本的分类</a:t>
            </a:r>
            <a:endParaRPr lang="en-US" altLang="zh-CN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</a:rPr>
              <a:t>下次课提交，并抽取部分同学演示和解释代码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553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384300" y="1808163"/>
            <a:ext cx="5851525" cy="1981200"/>
          </a:xfrm>
        </p:spPr>
        <p:txBody>
          <a:bodyPr/>
          <a:lstStyle/>
          <a:p>
            <a:pPr algn="ctr" eaLnBrk="1" hangingPunct="1"/>
            <a:r>
              <a:rPr lang="zh-CN" altLang="en-US" sz="4800" dirty="0" smtClean="0">
                <a:solidFill>
                  <a:srgbClr val="000000"/>
                </a:solidFill>
                <a:ea typeface="方正启体简体" pitchFamily="65" charset="-122"/>
              </a:rPr>
              <a:t>贝叶斯网络</a:t>
            </a:r>
            <a: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  <a:t/>
            </a:r>
            <a:br>
              <a:rPr lang="en-US" altLang="zh-CN" sz="4800" dirty="0" smtClean="0">
                <a:solidFill>
                  <a:srgbClr val="000000"/>
                </a:solidFill>
                <a:ea typeface="方正启体简体" pitchFamily="65" charset="-122"/>
              </a:rPr>
            </a:br>
            <a:r>
              <a:rPr lang="en-US" altLang="zh-CN" sz="2800" dirty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Bayesian </a:t>
            </a:r>
            <a:r>
              <a:rPr lang="en-US" altLang="zh-CN" sz="2800" dirty="0" smtClean="0">
                <a:solidFill>
                  <a:srgbClr val="000000"/>
                </a:solidFill>
                <a:latin typeface="Monotype Corsiva" pitchFamily="66" charset="0"/>
                <a:ea typeface="方正启体简体" pitchFamily="65" charset="-122"/>
              </a:rPr>
              <a:t>Network</a:t>
            </a:r>
          </a:p>
        </p:txBody>
      </p:sp>
    </p:spTree>
    <p:extLst>
      <p:ext uri="{BB962C8B-B14F-4D97-AF65-F5344CB8AC3E}">
        <p14:creationId xmlns:p14="http://schemas.microsoft.com/office/powerpoint/2010/main" val="13366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61631" y="1134627"/>
            <a:ext cx="23742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600" kern="1200" dirty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贝叶斯网络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7544" y="2420888"/>
            <a:ext cx="7789545" cy="27415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469900" marR="27940" indent="-457200">
              <a:lnSpc>
                <a:spcPct val="100800"/>
              </a:lnSpc>
              <a:spcBef>
                <a:spcPts val="80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把某个研究系统中涉及</a:t>
            </a:r>
            <a:r>
              <a:rPr sz="2400" spc="-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</a:t>
            </a:r>
            <a:r>
              <a:rPr sz="2400" spc="0" dirty="0" err="1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随机</a:t>
            </a:r>
            <a:r>
              <a:rPr sz="2400" spc="-15" dirty="0" err="1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变</a:t>
            </a:r>
            <a:r>
              <a:rPr sz="2400" dirty="0" err="1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量</a:t>
            </a:r>
            <a:r>
              <a:rPr sz="2400" spc="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400" spc="-1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根</a:t>
            </a:r>
            <a:r>
              <a:rPr sz="2400" spc="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据是</a:t>
            </a:r>
            <a:r>
              <a:rPr sz="2400" spc="-1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否</a:t>
            </a:r>
            <a:r>
              <a:rPr sz="2400" spc="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条件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独立绘制在一个</a:t>
            </a:r>
            <a:r>
              <a:rPr sz="2400" dirty="0" err="1" smtClean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有向图</a:t>
            </a:r>
            <a:r>
              <a:rPr sz="2400" spc="-1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，就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形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成了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贝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叶斯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网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络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</a:p>
          <a:p>
            <a:pPr marL="469900" marR="5080" indent="-457200">
              <a:lnSpc>
                <a:spcPct val="100000"/>
              </a:lnSpc>
              <a:spcBef>
                <a:spcPts val="625"/>
              </a:spcBef>
              <a:buFont typeface="Arial" panose="020B0604020202020204" pitchFamily="34" charset="0"/>
              <a:buChar char="•"/>
              <a:tabLst>
                <a:tab pos="481965" algn="l"/>
                <a:tab pos="482600" algn="l"/>
              </a:tabLst>
            </a:pP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贝叶斯网络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(Bayesian</a:t>
            </a:r>
            <a:r>
              <a:rPr sz="2400" spc="-6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Network)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又</a:t>
            </a:r>
            <a:r>
              <a:rPr sz="2400" spc="-1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称</a:t>
            </a:r>
            <a:r>
              <a:rPr sz="2400" dirty="0" err="1" smtClean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有向</a:t>
            </a:r>
            <a:r>
              <a:rPr sz="2400" spc="-15" dirty="0" err="1" smtClean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无</a:t>
            </a:r>
            <a:r>
              <a:rPr sz="2400" dirty="0" err="1" smtClean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环图模型</a:t>
            </a:r>
            <a:r>
              <a:rPr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(directed</a:t>
            </a:r>
            <a:r>
              <a:rPr sz="24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acyclic</a:t>
            </a:r>
            <a:r>
              <a:rPr sz="2400" spc="-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graphical</a:t>
            </a:r>
            <a:r>
              <a:rPr sz="2400" spc="-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model,</a:t>
            </a:r>
            <a:r>
              <a:rPr lang="en-US"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DAG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是一种概率图模型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，根据概率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图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的拓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扑</a:t>
            </a:r>
            <a:r>
              <a:rPr sz="2400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结构</a:t>
            </a:r>
            <a:r>
              <a:rPr sz="2400" spc="-15" dirty="0" err="1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考察</a:t>
            </a:r>
            <a:r>
              <a:rPr sz="2400" spc="-1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</a:t>
            </a:r>
            <a:r>
              <a:rPr sz="2400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组随机变量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{X</a:t>
            </a:r>
            <a:r>
              <a:rPr sz="2400" baseline="-212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1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,X</a:t>
            </a:r>
            <a:r>
              <a:rPr sz="2400" baseline="-212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2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...X</a:t>
            </a:r>
            <a:r>
              <a:rPr sz="2400" baseline="-21241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}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及其</a:t>
            </a:r>
            <a:r>
              <a:rPr sz="24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n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组</a:t>
            </a:r>
            <a:r>
              <a:rPr sz="2400" spc="-15" dirty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条</a:t>
            </a:r>
            <a:r>
              <a:rPr sz="2400" dirty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件概</a:t>
            </a:r>
            <a:r>
              <a:rPr sz="2400" spc="-15" dirty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率</a:t>
            </a:r>
            <a:r>
              <a:rPr sz="2400" dirty="0">
                <a:solidFill>
                  <a:srgbClr val="FF0000"/>
                </a:solidFill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分布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(Conditional</a:t>
            </a:r>
            <a:r>
              <a:rPr sz="2400" spc="-3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Probability</a:t>
            </a:r>
            <a:r>
              <a:rPr sz="2400" spc="-1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Distributions,</a:t>
            </a:r>
            <a:r>
              <a:rPr sz="2400" spc="-2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 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CPD)</a:t>
            </a:r>
            <a:r>
              <a:rPr sz="24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的性质。</a:t>
            </a:r>
          </a:p>
        </p:txBody>
      </p:sp>
    </p:spTree>
    <p:extLst>
      <p:ext uri="{BB962C8B-B14F-4D97-AF65-F5344CB8AC3E}">
        <p14:creationId xmlns:p14="http://schemas.microsoft.com/office/powerpoint/2010/main" val="40415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548680" y="2636912"/>
            <a:ext cx="8111490" cy="270522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25755">
              <a:lnSpc>
                <a:spcPct val="100099"/>
              </a:lnSpc>
              <a:spcBef>
                <a:spcPts val="95"/>
              </a:spcBef>
              <a:tabLst>
                <a:tab pos="481965" algn="l"/>
                <a:tab pos="482600" algn="l"/>
              </a:tabLst>
            </a:pPr>
            <a:r>
              <a:rPr sz="25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一般而言，贝叶斯网络的有向无环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图</a:t>
            </a:r>
            <a:r>
              <a:rPr sz="25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中的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节</a:t>
            </a:r>
            <a:r>
              <a:rPr sz="25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点表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示随 机变量，它们可以是可观察到的变</a:t>
            </a:r>
            <a:r>
              <a:rPr sz="25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量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，或</a:t>
            </a:r>
            <a:r>
              <a:rPr sz="25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隐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变量</a:t>
            </a:r>
            <a:r>
              <a:rPr sz="250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、</a:t>
            </a:r>
            <a:r>
              <a:rPr sz="2500" spc="-5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未知参数等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。连接两个节点的箭头代</a:t>
            </a:r>
            <a:r>
              <a:rPr sz="25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表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此两</a:t>
            </a:r>
            <a:r>
              <a:rPr sz="25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个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随机</a:t>
            </a:r>
            <a:r>
              <a:rPr sz="250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变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量 是具有因果关系</a:t>
            </a:r>
            <a:r>
              <a:rPr sz="25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或非条件独</a:t>
            </a:r>
            <a:r>
              <a:rPr sz="25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立</a:t>
            </a:r>
            <a:r>
              <a:rPr sz="2500" spc="-10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)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。若两个节点间以一 个单箭头连接在一起，表示其中一个节点是“因 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(parents)”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，另一个是“</a:t>
            </a:r>
            <a:r>
              <a:rPr sz="2500" spc="0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果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Times New Roman"/>
              </a:rPr>
              <a:t>(children)”</a:t>
            </a:r>
            <a:r>
              <a:rPr sz="25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，</a:t>
            </a:r>
            <a:r>
              <a:rPr sz="25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两节点就会产生一个条件概率值</a:t>
            </a:r>
            <a:r>
              <a:rPr sz="25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。</a:t>
            </a:r>
            <a:endParaRPr sz="25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sp>
        <p:nvSpPr>
          <p:cNvPr id="11" name="object 6"/>
          <p:cNvSpPr txBox="1">
            <a:spLocks/>
          </p:cNvSpPr>
          <p:nvPr/>
        </p:nvSpPr>
        <p:spPr bwMode="auto">
          <a:xfrm>
            <a:off x="1261631" y="1134627"/>
            <a:ext cx="2374265" cy="56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065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zh-CN" altLang="en-US" sz="3600" kern="120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贝叶斯网络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725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朴素贝叶斯分类算法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92896"/>
            <a:ext cx="8096268" cy="33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4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连续属性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899592" y="2149752"/>
            <a:ext cx="24003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" dirty="0" err="1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概率</a:t>
            </a:r>
            <a:r>
              <a:rPr lang="zh-CN" altLang="en-US" sz="28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密度函数：</a:t>
            </a:r>
            <a:endParaRPr sz="28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000">
            <a:off x="827584" y="2720536"/>
            <a:ext cx="7240011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79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kern="1200" dirty="0" smtClean="0">
                <a:solidFill>
                  <a:srgbClr val="000000"/>
                </a:solidFill>
                <a:latin typeface="Tahoma" pitchFamily="34" charset="0"/>
                <a:ea typeface="方正启体简体" pitchFamily="65" charset="-122"/>
                <a:cs typeface="+mn-cs"/>
              </a:rPr>
              <a:t>连续属性的贝叶斯公式</a:t>
            </a:r>
            <a:endParaRPr lang="zh-CN" altLang="en-US" sz="3600" kern="1200" dirty="0">
              <a:solidFill>
                <a:srgbClr val="000000"/>
              </a:solidFill>
              <a:latin typeface="Tahoma" pitchFamily="34" charset="0"/>
              <a:ea typeface="方正启体简体" pitchFamily="65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123AF2E-258E-4A0B-8B09-315CA70F42C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87824" y="2204864"/>
                <a:ext cx="2458494" cy="6819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𝑝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|</m:t>
                      </m:r>
                      <m:r>
                        <a:rPr lang="en-US" altLang="zh-CN" b="1" i="1" smtClean="0">
                          <a:latin typeface="Cambria Math"/>
                        </a:rPr>
                        <m:t>𝒙</m:t>
                      </m:r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r>
                        <a:rPr lang="en-US" altLang="zh-CN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𝑃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/>
                            </a:rPr>
                            <m:t>𝒙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7824" y="2204864"/>
                <a:ext cx="2458494" cy="681918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331640" y="3212976"/>
            <a:ext cx="32688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根据</a:t>
            </a: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朴素贝叶斯，则：</a:t>
            </a:r>
            <a:endParaRPr lang="en-US" altLang="zh-CN" sz="2400" spc="-5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93750" y="3789040"/>
                <a:ext cx="2246641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750" y="3789040"/>
                <a:ext cx="2246641" cy="848566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1335460" y="4784179"/>
            <a:ext cx="17331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400" spc="-5" dirty="0" smtClean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取最大</a:t>
            </a:r>
            <a:r>
              <a:rPr lang="zh-CN" altLang="en-US" sz="2400" spc="-5" dirty="0">
                <a:latin typeface="田氏保钓体简" panose="02010800040101010101" pitchFamily="2" charset="-122"/>
                <a:ea typeface="田氏保钓体简" panose="02010800040101010101" pitchFamily="2" charset="-122"/>
                <a:cs typeface="SimSun"/>
              </a:rPr>
              <a:t>值：</a:t>
            </a:r>
            <a:endParaRPr lang="zh-CN" altLang="en-US" sz="2400" dirty="0">
              <a:latin typeface="田氏保钓体简" panose="02010800040101010101" pitchFamily="2" charset="-122"/>
              <a:ea typeface="田氏保钓体简" panose="02010800040101010101" pitchFamily="2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31840" y="5157192"/>
                <a:ext cx="1902829" cy="8485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/>
                        </a:rPr>
                        <m:t>𝑃</m:t>
                      </m:r>
                      <m:r>
                        <a:rPr lang="en-US" altLang="zh-CN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/>
                        </a:rPr>
                        <m:t>)</m:t>
                      </m:r>
                      <m:nary>
                        <m:naryPr>
                          <m:chr m:val="∏"/>
                          <m:ctrlPr>
                            <a:rPr lang="en-US" altLang="zh-CN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5157192"/>
                <a:ext cx="1902829" cy="84856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5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Blends 5">
      <a:dk1>
        <a:srgbClr val="000000"/>
      </a:dk1>
      <a:lt1>
        <a:srgbClr val="FFFFFF"/>
      </a:lt1>
      <a:dk2>
        <a:srgbClr val="000066"/>
      </a:dk2>
      <a:lt2>
        <a:srgbClr val="333333"/>
      </a:lt2>
      <a:accent1>
        <a:srgbClr val="C4709A"/>
      </a:accent1>
      <a:accent2>
        <a:srgbClr val="4B4EB5"/>
      </a:accent2>
      <a:accent3>
        <a:srgbClr val="FFFFFF"/>
      </a:accent3>
      <a:accent4>
        <a:srgbClr val="000000"/>
      </a:accent4>
      <a:accent5>
        <a:srgbClr val="DEBBCA"/>
      </a:accent5>
      <a:accent6>
        <a:srgbClr val="4346A4"/>
      </a:accent6>
      <a:hlink>
        <a:srgbClr val="C481CF"/>
      </a:hlink>
      <a:folHlink>
        <a:srgbClr val="76B749"/>
      </a:folHlink>
    </a:clrScheme>
    <a:fontScheme name="Blends">
      <a:majorFont>
        <a:latin typeface="Tahoma"/>
        <a:ea typeface="宋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3274</TotalTime>
  <Words>3816</Words>
  <Application>Microsoft Office PowerPoint</Application>
  <PresentationFormat>全屏显示(4:3)</PresentationFormat>
  <Paragraphs>434</Paragraphs>
  <Slides>69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70" baseType="lpstr">
      <vt:lpstr>主题1</vt:lpstr>
      <vt:lpstr>朴素贝叶斯 Naive Bayes</vt:lpstr>
      <vt:lpstr>贝叶斯</vt:lpstr>
      <vt:lpstr>概率</vt:lpstr>
      <vt:lpstr>单属性例子</vt:lpstr>
      <vt:lpstr>多属性</vt:lpstr>
      <vt:lpstr>离散属性的例子</vt:lpstr>
      <vt:lpstr>朴素贝叶斯分类算法</vt:lpstr>
      <vt:lpstr>连续属性</vt:lpstr>
      <vt:lpstr>连续属性的贝叶斯公式</vt:lpstr>
      <vt:lpstr>高斯函数</vt:lpstr>
      <vt:lpstr>组合高斯函数</vt:lpstr>
      <vt:lpstr>连续属性的例子</vt:lpstr>
      <vt:lpstr>连续属性的例子</vt:lpstr>
      <vt:lpstr>多项式函数</vt:lpstr>
      <vt:lpstr>Python Time</vt:lpstr>
      <vt:lpstr>文本分类 Text Classification</vt:lpstr>
      <vt:lpstr>垃圾邮件的例子</vt:lpstr>
      <vt:lpstr>分析</vt:lpstr>
      <vt:lpstr>分解</vt:lpstr>
      <vt:lpstr>问题</vt:lpstr>
      <vt:lpstr>Q1:平滑</vt:lpstr>
      <vt:lpstr>Q1:拉普拉斯平滑</vt:lpstr>
      <vt:lpstr>Q2:对数</vt:lpstr>
      <vt:lpstr>Q3:特征选择</vt:lpstr>
      <vt:lpstr>卡方检验 Chi-square Test</vt:lpstr>
      <vt:lpstr>基本思想</vt:lpstr>
      <vt:lpstr>概念</vt:lpstr>
      <vt:lpstr>回到文本分类</vt:lpstr>
      <vt:lpstr>实例</vt:lpstr>
      <vt:lpstr>实例</vt:lpstr>
      <vt:lpstr>实例</vt:lpstr>
      <vt:lpstr>实例</vt:lpstr>
      <vt:lpstr>TF-IDF Term Frequency – Inverse Document Frequency</vt:lpstr>
      <vt:lpstr>实例</vt:lpstr>
      <vt:lpstr>分析</vt:lpstr>
      <vt:lpstr>分析</vt:lpstr>
      <vt:lpstr>分析</vt:lpstr>
      <vt:lpstr>结论</vt:lpstr>
      <vt:lpstr>算法</vt:lpstr>
      <vt:lpstr>算法</vt:lpstr>
      <vt:lpstr>算法</vt:lpstr>
      <vt:lpstr>实例</vt:lpstr>
      <vt:lpstr>其它应用</vt:lpstr>
      <vt:lpstr>余弦相似性 Cosine Similarity</vt:lpstr>
      <vt:lpstr>可以干什么？</vt:lpstr>
      <vt:lpstr>实例</vt:lpstr>
      <vt:lpstr>算法</vt:lpstr>
      <vt:lpstr>算法</vt:lpstr>
      <vt:lpstr>分析</vt:lpstr>
      <vt:lpstr>余弦定理</vt:lpstr>
      <vt:lpstr>余弦定理</vt:lpstr>
      <vt:lpstr>余弦定理</vt:lpstr>
      <vt:lpstr>算法</vt:lpstr>
      <vt:lpstr>完整算法</vt:lpstr>
      <vt:lpstr>分词 Word Segmentation</vt:lpstr>
      <vt:lpstr>五花八门</vt:lpstr>
      <vt:lpstr>结巴jieba</vt:lpstr>
      <vt:lpstr>使用结巴</vt:lpstr>
      <vt:lpstr>结巴还可以做什么</vt:lpstr>
      <vt:lpstr>结巴还可以做什么</vt:lpstr>
      <vt:lpstr>结巴还可以做什么</vt:lpstr>
      <vt:lpstr>结巴还可以做什么</vt:lpstr>
      <vt:lpstr>结巴还可以做什么</vt:lpstr>
      <vt:lpstr>结巴还可以做什么</vt:lpstr>
      <vt:lpstr>Python Time</vt:lpstr>
      <vt:lpstr>作业</vt:lpstr>
      <vt:lpstr>贝叶斯网络 Bayesian Network</vt:lpstr>
      <vt:lpstr>贝叶斯网络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决策树 Decision Tree</dc:title>
  <dc:creator>Administrator</dc:creator>
  <cp:lastModifiedBy>admin</cp:lastModifiedBy>
  <cp:revision>111</cp:revision>
  <dcterms:created xsi:type="dcterms:W3CDTF">2017-09-24T06:49:25Z</dcterms:created>
  <dcterms:modified xsi:type="dcterms:W3CDTF">2017-10-18T13:32:00Z</dcterms:modified>
</cp:coreProperties>
</file>